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1" r:id="rId2"/>
    <p:sldId id="295" r:id="rId3"/>
    <p:sldId id="1200" r:id="rId4"/>
    <p:sldId id="1201" r:id="rId5"/>
    <p:sldId id="1202" r:id="rId6"/>
    <p:sldId id="1204" r:id="rId7"/>
    <p:sldId id="1203" r:id="rId8"/>
    <p:sldId id="1205" r:id="rId9"/>
    <p:sldId id="1206" r:id="rId10"/>
    <p:sldId id="1207" r:id="rId11"/>
    <p:sldId id="1208" r:id="rId12"/>
    <p:sldId id="1211" r:id="rId13"/>
    <p:sldId id="1209" r:id="rId14"/>
    <p:sldId id="1212" r:id="rId15"/>
    <p:sldId id="1213" r:id="rId16"/>
    <p:sldId id="1240" r:id="rId17"/>
    <p:sldId id="1214" r:id="rId18"/>
    <p:sldId id="1215" r:id="rId19"/>
    <p:sldId id="1216" r:id="rId20"/>
    <p:sldId id="1217" r:id="rId21"/>
    <p:sldId id="1218" r:id="rId22"/>
    <p:sldId id="1219" r:id="rId23"/>
    <p:sldId id="1220" r:id="rId24"/>
    <p:sldId id="1221" r:id="rId25"/>
    <p:sldId id="1222" r:id="rId26"/>
    <p:sldId id="1223" r:id="rId27"/>
    <p:sldId id="1224" r:id="rId28"/>
    <p:sldId id="1225" r:id="rId29"/>
    <p:sldId id="1226" r:id="rId30"/>
    <p:sldId id="1227" r:id="rId31"/>
    <p:sldId id="1228" r:id="rId32"/>
    <p:sldId id="1229" r:id="rId33"/>
    <p:sldId id="1230" r:id="rId34"/>
    <p:sldId id="1231" r:id="rId35"/>
    <p:sldId id="1232" r:id="rId36"/>
    <p:sldId id="1233" r:id="rId37"/>
    <p:sldId id="1234" r:id="rId38"/>
    <p:sldId id="1236" r:id="rId39"/>
    <p:sldId id="1239" r:id="rId40"/>
    <p:sldId id="1238" r:id="rId41"/>
    <p:sldId id="1237" r:id="rId42"/>
    <p:sldId id="1199" r:id="rId43"/>
  </p:sldIdLst>
  <p:sldSz cx="9144000" cy="5143500" type="screen16x9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734" autoAdjust="0"/>
  </p:normalViewPr>
  <p:slideViewPr>
    <p:cSldViewPr snapToGrid="0">
      <p:cViewPr varScale="1">
        <p:scale>
          <a:sx n="116" d="100"/>
          <a:sy n="116" d="100"/>
        </p:scale>
        <p:origin x="42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e59505f269fc598" providerId="LiveId" clId="{B99E1502-5B43-4EF1-85A7-CF670CA648A9}"/>
  </pc:docChgLst>
  <pc:docChgLst>
    <pc:chgData userId="4e59505f269fc598" providerId="LiveId" clId="{A4487CDC-0BB8-4F76-A7ED-2F67B94710BF}"/>
    <pc:docChg chg="modSld">
      <pc:chgData name="" userId="4e59505f269fc598" providerId="LiveId" clId="{A4487CDC-0BB8-4F76-A7ED-2F67B94710BF}" dt="2021-04-20T07:27:07.002" v="29"/>
      <pc:docMkLst>
        <pc:docMk/>
      </pc:docMkLst>
      <pc:sldChg chg="modSp">
        <pc:chgData name="" userId="4e59505f269fc598" providerId="LiveId" clId="{A4487CDC-0BB8-4F76-A7ED-2F67B94710BF}" dt="2021-04-20T07:27:07.002" v="29"/>
        <pc:sldMkLst>
          <pc:docMk/>
          <pc:sldMk cId="67734484" sldId="301"/>
        </pc:sldMkLst>
        <pc:spChg chg="mod">
          <ac:chgData name="" userId="4e59505f269fc598" providerId="LiveId" clId="{A4487CDC-0BB8-4F76-A7ED-2F67B94710BF}" dt="2021-04-20T07:27:07.002" v="29"/>
          <ac:spMkLst>
            <pc:docMk/>
            <pc:sldMk cId="67734484" sldId="301"/>
            <ac:spMk id="23" creationId="{00000000-0000-0000-0000-000000000000}"/>
          </ac:spMkLst>
        </pc:spChg>
      </pc:sldChg>
      <pc:sldChg chg="modSp">
        <pc:chgData name="" userId="4e59505f269fc598" providerId="LiveId" clId="{A4487CDC-0BB8-4F76-A7ED-2F67B94710BF}" dt="2021-04-14T02:39:50.581" v="4" actId="20577"/>
        <pc:sldMkLst>
          <pc:docMk/>
          <pc:sldMk cId="4289703982" sldId="1227"/>
        </pc:sldMkLst>
        <pc:graphicFrameChg chg="mod">
          <ac:chgData name="" userId="4e59505f269fc598" providerId="LiveId" clId="{A4487CDC-0BB8-4F76-A7ED-2F67B94710BF}" dt="2021-04-14T02:39:50.581" v="4" actId="20577"/>
          <ac:graphicFrameMkLst>
            <pc:docMk/>
            <pc:sldMk cId="4289703982" sldId="1227"/>
            <ac:graphicFrameMk id="4" creationId="{55E7452B-5E94-4F14-B750-ACF82DD66E1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4DB13466-171E-44D7-8194-A35610178952}">
      <dgm:prSet phldrT="[文本]" custT="1"/>
      <dgm:spPr/>
      <dgm:t>
        <a:bodyPr/>
        <a:lstStyle/>
        <a:p>
          <a:r>
            <a:rPr lang="zh-CN" altLang="en-US" sz="2000" dirty="0"/>
            <a:t>交叉验证</a:t>
          </a:r>
        </a:p>
      </dgm:t>
    </dgm:pt>
    <dgm:pt modelId="{C49792A2-C56A-4EBC-ABCF-16E4F81EE52A}" type="par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28212F73-80C7-417A-8584-D278767D5A7A}" type="sib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09B43-CB67-43C5-91CE-3583233B7989}" type="pres">
      <dgm:prSet presAssocID="{616EAD64-BBE6-4DF5-A986-19A5745C8D1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B17CC-6DDB-4F00-97BC-EE03FAC2CAAC}" type="pres">
      <dgm:prSet presAssocID="{FD4AD32D-2518-436C-B02F-17B14298B98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C0E3A72-409F-421C-AA1A-01B2C55387B4}" type="pres">
      <dgm:prSet presAssocID="{FD4AD32D-2518-436C-B02F-17B14298B98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4F664-6EC7-4DF8-80D1-A5617936C27E}" type="pres">
      <dgm:prSet presAssocID="{7559B232-59F0-45B4-AF5B-19083D751C65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AF2B2-C482-489F-999E-426B8D0A76FE}" type="pres">
      <dgm:prSet presAssocID="{9159A1ED-A2A0-473B-B752-67A4E5010F2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F2A1DBB-1946-44D8-B1B8-AD01B2617986}" type="pres">
      <dgm:prSet presAssocID="{9159A1ED-A2A0-473B-B752-67A4E5010F2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B47F2-D050-44D9-AE8D-C7FEDA2F671B}" type="pres">
      <dgm:prSet presAssocID="{2F637D4E-9364-4241-9F11-AE44C21FD66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1C2A04A7-FD0E-46F2-A5E9-4733C3FBFA67}" srcId="{2F637D4E-9364-4241-9F11-AE44C21FD668}" destId="{4DB13466-171E-44D7-8194-A35610178952}" srcOrd="1" destOrd="0" parTransId="{C49792A2-C56A-4EBC-ABCF-16E4F81EE52A}" sibTransId="{28212F73-80C7-417A-8584-D278767D5A7A}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68C6B4E0-C2DE-4347-8BCA-47E05D2BE4A9}" type="presOf" srcId="{4DB13466-171E-44D7-8194-A35610178952}" destId="{E4A03D75-1541-40F2-9C19-C39E02AF573E}" srcOrd="0" destOrd="1" presId="urn:microsoft.com/office/officeart/2005/8/layout/process3"/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4DB13466-171E-44D7-8194-A35610178952}">
      <dgm:prSet phldrT="[文本]" custT="1"/>
      <dgm:spPr/>
      <dgm:t>
        <a:bodyPr/>
        <a:lstStyle/>
        <a:p>
          <a:r>
            <a:rPr lang="zh-CN" altLang="en-US" sz="2000" dirty="0"/>
            <a:t>交叉验证</a:t>
          </a:r>
        </a:p>
      </dgm:t>
    </dgm:pt>
    <dgm:pt modelId="{C49792A2-C56A-4EBC-ABCF-16E4F81EE52A}" type="par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28212F73-80C7-417A-8584-D278767D5A7A}" type="sib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09B43-CB67-43C5-91CE-3583233B7989}" type="pres">
      <dgm:prSet presAssocID="{616EAD64-BBE6-4DF5-A986-19A5745C8D1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B17CC-6DDB-4F00-97BC-EE03FAC2CAAC}" type="pres">
      <dgm:prSet presAssocID="{FD4AD32D-2518-436C-B02F-17B14298B98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C0E3A72-409F-421C-AA1A-01B2C55387B4}" type="pres">
      <dgm:prSet presAssocID="{FD4AD32D-2518-436C-B02F-17B14298B98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4F664-6EC7-4DF8-80D1-A5617936C27E}" type="pres">
      <dgm:prSet presAssocID="{7559B232-59F0-45B4-AF5B-19083D751C65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AF2B2-C482-489F-999E-426B8D0A76FE}" type="pres">
      <dgm:prSet presAssocID="{9159A1ED-A2A0-473B-B752-67A4E5010F2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F2A1DBB-1946-44D8-B1B8-AD01B2617986}" type="pres">
      <dgm:prSet presAssocID="{9159A1ED-A2A0-473B-B752-67A4E5010F2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B47F2-D050-44D9-AE8D-C7FEDA2F671B}" type="pres">
      <dgm:prSet presAssocID="{2F637D4E-9364-4241-9F11-AE44C21FD66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1C2A04A7-FD0E-46F2-A5E9-4733C3FBFA67}" srcId="{2F637D4E-9364-4241-9F11-AE44C21FD668}" destId="{4DB13466-171E-44D7-8194-A35610178952}" srcOrd="1" destOrd="0" parTransId="{C49792A2-C56A-4EBC-ABCF-16E4F81EE52A}" sibTransId="{28212F73-80C7-417A-8584-D278767D5A7A}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68C6B4E0-C2DE-4347-8BCA-47E05D2BE4A9}" type="presOf" srcId="{4DB13466-171E-44D7-8194-A35610178952}" destId="{E4A03D75-1541-40F2-9C19-C39E02AF573E}" srcOrd="0" destOrd="1" presId="urn:microsoft.com/office/officeart/2005/8/layout/process3"/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09B43-CB67-43C5-91CE-3583233B7989}" type="pres">
      <dgm:prSet presAssocID="{616EAD64-BBE6-4DF5-A986-19A5745C8D1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B17CC-6DDB-4F00-97BC-EE03FAC2CAAC}" type="pres">
      <dgm:prSet presAssocID="{FD4AD32D-2518-436C-B02F-17B14298B98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C0E3A72-409F-421C-AA1A-01B2C55387B4}" type="pres">
      <dgm:prSet presAssocID="{FD4AD32D-2518-436C-B02F-17B14298B98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4F664-6EC7-4DF8-80D1-A5617936C27E}" type="pres">
      <dgm:prSet presAssocID="{7559B232-59F0-45B4-AF5B-19083D751C65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AF2B2-C482-489F-999E-426B8D0A76FE}" type="pres">
      <dgm:prSet presAssocID="{9159A1ED-A2A0-473B-B752-67A4E5010F2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F2A1DBB-1946-44D8-B1B8-AD01B2617986}" type="pres">
      <dgm:prSet presAssocID="{9159A1ED-A2A0-473B-B752-67A4E5010F2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B47F2-D050-44D9-AE8D-C7FEDA2F671B}" type="pres">
      <dgm:prSet presAssocID="{2F637D4E-9364-4241-9F11-AE44C21FD66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09B43-CB67-43C5-91CE-3583233B7989}" type="pres">
      <dgm:prSet presAssocID="{616EAD64-BBE6-4DF5-A986-19A5745C8D1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B17CC-6DDB-4F00-97BC-EE03FAC2CAAC}" type="pres">
      <dgm:prSet presAssocID="{FD4AD32D-2518-436C-B02F-17B14298B98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CC0E3A72-409F-421C-AA1A-01B2C55387B4}" type="pres">
      <dgm:prSet presAssocID="{FD4AD32D-2518-436C-B02F-17B14298B984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4F664-6EC7-4DF8-80D1-A5617936C27E}" type="pres">
      <dgm:prSet presAssocID="{7559B232-59F0-45B4-AF5B-19083D751C65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AF2B2-C482-489F-999E-426B8D0A76FE}" type="pres">
      <dgm:prSet presAssocID="{9159A1ED-A2A0-473B-B752-67A4E5010F2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F2A1DBB-1946-44D8-B1B8-AD01B2617986}" type="pres">
      <dgm:prSet presAssocID="{9159A1ED-A2A0-473B-B752-67A4E5010F21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B47F2-D050-44D9-AE8D-C7FEDA2F671B}" type="pres">
      <dgm:prSet presAssocID="{2F637D4E-9364-4241-9F11-AE44C21FD66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性能评价指标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交叉验证</a:t>
          </a:r>
        </a:p>
      </dsp:txBody>
      <dsp:txXfrm>
        <a:off x="6231603" y="590520"/>
        <a:ext cx="2072970" cy="2139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性能评价指标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交叉验证</a:t>
          </a:r>
        </a:p>
      </dsp:txBody>
      <dsp:txXfrm>
        <a:off x="6231603" y="590520"/>
        <a:ext cx="2072970" cy="2139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性能评价指标</a:t>
          </a:r>
        </a:p>
      </dsp:txBody>
      <dsp:txXfrm>
        <a:off x="6231603" y="590520"/>
        <a:ext cx="2072970" cy="2139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/>
            <a:t>性能评价指标</a:t>
          </a:r>
        </a:p>
      </dsp:txBody>
      <dsp:txXfrm>
        <a:off x="6231603" y="590520"/>
        <a:ext cx="2072970" cy="21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08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71479" y="2024634"/>
            <a:ext cx="9286958" cy="954079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机器学习模型训练与测试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FC73E-E716-40C6-98E1-02916E0E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机器学习应用举例</a:t>
            </a:r>
            <a:r>
              <a:rPr lang="en-US" altLang="zh-CN" dirty="0"/>
              <a:t>——</a:t>
            </a:r>
            <a:r>
              <a:rPr lang="zh-CN" altLang="en-US" dirty="0"/>
              <a:t>垃圾信息分类（续）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A7DA51-C136-4D7D-9279-89369B6C3F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3624044" cy="3937000"/>
              </a:xfrm>
            </p:spPr>
            <p:txBody>
              <a:bodyPr/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搜集大量的“训练”数据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（垃圾信息，标签）对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训练（学习）分类器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来了新的信息，应用分类器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，得到预测的标签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A7DA51-C136-4D7D-9279-89369B6C3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3624044" cy="3937000"/>
              </a:xfrm>
              <a:blipFill>
                <a:blip r:embed="rId2"/>
                <a:stretch>
                  <a:fillRect l="-1515" t="-774" r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49FBB3-7F44-4A02-84A1-C7738E4C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1481"/>
              </p:ext>
            </p:extLst>
          </p:nvPr>
        </p:nvGraphicFramePr>
        <p:xfrm>
          <a:off x="4542639" y="895729"/>
          <a:ext cx="4412512" cy="2919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528241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8DE75-3393-44B1-95F8-925FAECF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更多机器学习应用案例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BAE601-9405-4F2A-A718-A36E2169F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6" y="704850"/>
            <a:ext cx="6621402" cy="1223552"/>
          </a:xfrm>
        </p:spPr>
      </p:pic>
      <p:pic>
        <p:nvPicPr>
          <p:cNvPr id="1026" name="Picture 2" descr="推荐系统之Feed流UI交互设计- 知乎">
            <a:extLst>
              <a:ext uri="{FF2B5EF4-FFF2-40B4-BE49-F238E27FC236}">
                <a16:creationId xmlns:a16="http://schemas.microsoft.com/office/drawing/2014/main" id="{073A2F0E-1E42-4204-A62E-A9D3FE4D3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1" t="11473" r="2874" b="6811"/>
          <a:stretch/>
        </p:blipFill>
        <p:spPr bwMode="auto">
          <a:xfrm>
            <a:off x="720543" y="2220927"/>
            <a:ext cx="2509472" cy="23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930FC1-879B-49BE-8E88-45535375F709}"/>
              </a:ext>
            </a:extLst>
          </p:cNvPr>
          <p:cNvSpPr txBox="1"/>
          <p:nvPr/>
        </p:nvSpPr>
        <p:spPr>
          <a:xfrm>
            <a:off x="3571289" y="1911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机器翻译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7A52BF-AA74-4CB4-B2EE-9A0E4EB39331}"/>
              </a:ext>
            </a:extLst>
          </p:cNvPr>
          <p:cNvSpPr txBox="1"/>
          <p:nvPr/>
        </p:nvSpPr>
        <p:spPr>
          <a:xfrm>
            <a:off x="1459355" y="45303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商品推荐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D0EF63-B22A-416A-B256-56AD2229B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48" y="2280939"/>
            <a:ext cx="2474845" cy="23077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F6FEB01-65BC-483D-BD54-0D16DA9608DA}"/>
              </a:ext>
            </a:extLst>
          </p:cNvPr>
          <p:cNvSpPr txBox="1"/>
          <p:nvPr/>
        </p:nvSpPr>
        <p:spPr>
          <a:xfrm>
            <a:off x="4014796" y="456819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网页搜索</a:t>
            </a:r>
          </a:p>
        </p:txBody>
      </p:sp>
      <p:pic>
        <p:nvPicPr>
          <p:cNvPr id="1028" name="Picture 4" descr="阿里推出“店小蜜” 商家可提供7x24小时智能客服">
            <a:extLst>
              <a:ext uri="{FF2B5EF4-FFF2-40B4-BE49-F238E27FC236}">
                <a16:creationId xmlns:a16="http://schemas.microsoft.com/office/drawing/2014/main" id="{25D80379-D2F7-402D-B806-F11CD2A61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"/>
          <a:stretch/>
        </p:blipFill>
        <p:spPr bwMode="auto">
          <a:xfrm>
            <a:off x="6644330" y="1677799"/>
            <a:ext cx="1779127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B53134D-F65B-4D41-ADE0-C69A4F590B47}"/>
              </a:ext>
            </a:extLst>
          </p:cNvPr>
          <p:cNvSpPr txBox="1"/>
          <p:nvPr/>
        </p:nvSpPr>
        <p:spPr>
          <a:xfrm>
            <a:off x="6976689" y="453183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机器人客服</a:t>
            </a:r>
          </a:p>
        </p:txBody>
      </p:sp>
    </p:spTree>
    <p:extLst>
      <p:ext uri="{BB962C8B-B14F-4D97-AF65-F5344CB8AC3E}">
        <p14:creationId xmlns:p14="http://schemas.microsoft.com/office/powerpoint/2010/main" val="725386326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A44D5-D23B-41CF-B563-CB08A267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21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机器学习：无监督学习问题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519E8-689B-46E3-AADD-AC5285F72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900113"/>
            <a:ext cx="3414319" cy="25455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聚类</a:t>
            </a:r>
            <a:endParaRPr lang="en-US" altLang="zh-CN" sz="2000" dirty="0"/>
          </a:p>
          <a:p>
            <a:pPr lvl="1"/>
            <a:r>
              <a:rPr lang="zh-CN" altLang="en-US" sz="1600" dirty="0"/>
              <a:t>预测数值，例如高度、重量、温度等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DC4A1B-0047-44EA-B12B-858AA0F0B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06738" y="902604"/>
            <a:ext cx="4038600" cy="25455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维度缩减</a:t>
            </a:r>
            <a:endParaRPr lang="en-US" altLang="zh-CN" sz="2000" dirty="0"/>
          </a:p>
          <a:p>
            <a:pPr lvl="1"/>
            <a:r>
              <a:rPr lang="zh-CN" altLang="en-US" sz="1600" dirty="0"/>
              <a:t>预测数据内部关系，从高维表达压缩到低维表达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EF3846-3064-45A9-838E-DCE9F6F35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" y="2057430"/>
            <a:ext cx="4117729" cy="14743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21838A-3C34-4523-B29A-E560EDC616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"/>
          <a:stretch/>
        </p:blipFill>
        <p:spPr>
          <a:xfrm>
            <a:off x="4429648" y="2057429"/>
            <a:ext cx="4402208" cy="147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8343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A44D5-D23B-41CF-B563-CB08A267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21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机器学习：监督学习问题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519E8-689B-46E3-AADD-AC5285F72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900113"/>
            <a:ext cx="3414319" cy="25455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回归</a:t>
            </a:r>
            <a:endParaRPr lang="en-US" altLang="zh-CN" sz="2000" dirty="0"/>
          </a:p>
          <a:p>
            <a:pPr lvl="1"/>
            <a:r>
              <a:rPr lang="zh-CN" altLang="en-US" sz="1600" dirty="0"/>
              <a:t>预测数值，例如高度、重量、温度等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DC4A1B-0047-44EA-B12B-858AA0F0B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06738" y="902604"/>
            <a:ext cx="4038600" cy="25455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分类</a:t>
            </a:r>
            <a:endParaRPr lang="en-US" altLang="zh-CN" sz="2000" dirty="0"/>
          </a:p>
          <a:p>
            <a:pPr lvl="1"/>
            <a:r>
              <a:rPr lang="zh-CN" altLang="en-US" sz="1600" dirty="0"/>
              <a:t>预测类别，例如手写数字类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4AF82-C4E3-4CCC-AD05-B0A32095B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5" y="2054002"/>
            <a:ext cx="2819030" cy="18027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B6EB4E-D4FF-49C9-9F59-18559083B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28" y="2169221"/>
            <a:ext cx="4810160" cy="13716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CE186D-52D1-49D0-87B7-3A7EA22558FE}"/>
              </a:ext>
            </a:extLst>
          </p:cNvPr>
          <p:cNvSpPr txBox="1"/>
          <p:nvPr/>
        </p:nvSpPr>
        <p:spPr>
          <a:xfrm>
            <a:off x="1388378" y="4207079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接下来，我们聚焦于监督学习中的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分类问题</a:t>
            </a:r>
          </a:p>
        </p:txBody>
      </p:sp>
    </p:spTree>
    <p:extLst>
      <p:ext uri="{BB962C8B-B14F-4D97-AF65-F5344CB8AC3E}">
        <p14:creationId xmlns:p14="http://schemas.microsoft.com/office/powerpoint/2010/main" val="668201721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490656-2E34-4962-B685-EFC6038B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监督学习中的分类问题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FFCC6B3B-99C5-483C-A7CD-7A285FC10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819150"/>
                <a:ext cx="8229599" cy="3937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研究一类算法，使之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在某些</a:t>
                </a:r>
                <a:r>
                  <a:rPr lang="zh-CN" altLang="en-US" sz="16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任务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上（如：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把手写数字图片转换为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0-9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十个字符，即学习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一个</m:t>
                    </m:r>
                    <m:r>
                      <a:rPr lang="zh-CN" altLang="en-US" sz="1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识别</m:t>
                    </m:r>
                    <m:r>
                      <a:rPr lang="zh-CN" altLang="en-US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函数：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6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0,1,2,3,4,5,6,7,8,9</m:t>
                        </m:r>
                      </m:e>
                    </m:d>
                  </m:oMath>
                </a14:m>
                <a:r>
                  <a:rPr lang="zh-CN" altLang="en-US" sz="1600" dirty="0"/>
                  <a:t>）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通过已有的观测</a:t>
                </a:r>
                <a:r>
                  <a:rPr lang="zh-CN" altLang="en-US" sz="16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经验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（如：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6000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个图片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字符对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提升算法</a:t>
                </a:r>
                <a:r>
                  <a:rPr lang="zh-CN" altLang="en-US" sz="16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效果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(performance)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（如：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在测试集合上的识别准确率）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FFCC6B3B-99C5-483C-A7CD-7A285FC10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819150"/>
                <a:ext cx="8229599" cy="3937000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400F913-3F6A-4E5C-8BFC-4D07E08F0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0" t="30945" r="35302" b="14535"/>
          <a:stretch/>
        </p:blipFill>
        <p:spPr>
          <a:xfrm>
            <a:off x="1287712" y="2512684"/>
            <a:ext cx="2311165" cy="15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9709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机器学习流程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模型训练与性能测试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26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490656-2E34-4962-B685-EFC6038B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回忆之前的流程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CC6B3B-99C5-483C-A7CD-7A285FC10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明确要做的任务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f()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建立优化目标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计算导数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在训练集合上根据导数更新、优化参数，直至收敛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在测试集合上评估结果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06763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8A7CD-9F38-4B18-B655-240B978E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9" y="30248"/>
            <a:ext cx="8229600" cy="498872"/>
          </a:xfrm>
        </p:spPr>
        <p:txBody>
          <a:bodyPr/>
          <a:lstStyle/>
          <a:p>
            <a:r>
              <a:rPr lang="zh-CN" altLang="en-US" dirty="0"/>
              <a:t>一个典型的分类器学习流程</a:t>
            </a:r>
          </a:p>
        </p:txBody>
      </p:sp>
      <p:grpSp>
        <p:nvGrpSpPr>
          <p:cNvPr id="2048" name="组合 2047">
            <a:extLst>
              <a:ext uri="{FF2B5EF4-FFF2-40B4-BE49-F238E27FC236}">
                <a16:creationId xmlns:a16="http://schemas.microsoft.com/office/drawing/2014/main" id="{67B53E48-15FA-415B-B6F5-F2E9C751C6B0}"/>
              </a:ext>
            </a:extLst>
          </p:cNvPr>
          <p:cNvGrpSpPr/>
          <p:nvPr/>
        </p:nvGrpSpPr>
        <p:grpSpPr>
          <a:xfrm>
            <a:off x="-13693" y="500296"/>
            <a:ext cx="2716182" cy="4591470"/>
            <a:chOff x="-13693" y="500296"/>
            <a:chExt cx="2716182" cy="45914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EDD4BBF-BD9A-426D-848F-0065A41B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6139"/>
              <a:ext cx="1614881" cy="870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0A9BD4E-3A2E-4753-BC4E-ABCAD729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93" y="1852816"/>
              <a:ext cx="1618131" cy="1075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C79DA3-1560-424C-A5B3-EDA7B4D0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93" y="3063769"/>
              <a:ext cx="1621381" cy="1031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823922-9FD9-4B91-823B-D7A38A53F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182307"/>
              <a:ext cx="1621381" cy="909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1EBE4AE-1DE6-4417-8AE6-3B590DDE5E96}"/>
                </a:ext>
              </a:extLst>
            </p:cNvPr>
            <p:cNvSpPr txBox="1"/>
            <p:nvPr/>
          </p:nvSpPr>
          <p:spPr>
            <a:xfrm>
              <a:off x="1594493" y="10409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科研机构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AE791E9-8095-4BC3-A1C2-772B0A370F71}"/>
                </a:ext>
              </a:extLst>
            </p:cNvPr>
            <p:cNvSpPr txBox="1"/>
            <p:nvPr/>
          </p:nvSpPr>
          <p:spPr>
            <a:xfrm>
              <a:off x="1667433" y="227105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个人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F498ED-589E-4D27-B1B1-7EA82A42BA3C}"/>
                </a:ext>
              </a:extLst>
            </p:cNvPr>
            <p:cNvSpPr txBox="1"/>
            <p:nvPr/>
          </p:nvSpPr>
          <p:spPr>
            <a:xfrm>
              <a:off x="1679779" y="33639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公司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3B3A7A-DEF5-4447-AAEB-CDB948019590}"/>
                </a:ext>
              </a:extLst>
            </p:cNvPr>
            <p:cNvSpPr txBox="1"/>
            <p:nvPr/>
          </p:nvSpPr>
          <p:spPr>
            <a:xfrm>
              <a:off x="1591216" y="45006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科研机构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ECA9608-1C74-4871-B100-DB2A4DFADCD9}"/>
                </a:ext>
              </a:extLst>
            </p:cNvPr>
            <p:cNvSpPr txBox="1"/>
            <p:nvPr/>
          </p:nvSpPr>
          <p:spPr>
            <a:xfrm>
              <a:off x="251770" y="50029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训练样本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B2A2A0-E151-4C88-9901-5119DC28A13C}"/>
                </a:ext>
              </a:extLst>
            </p:cNvPr>
            <p:cNvSpPr txBox="1"/>
            <p:nvPr/>
          </p:nvSpPr>
          <p:spPr>
            <a:xfrm>
              <a:off x="1731455" y="505389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标签</a:t>
              </a:r>
            </a:p>
          </p:txBody>
        </p:sp>
      </p:grpSp>
      <p:grpSp>
        <p:nvGrpSpPr>
          <p:cNvPr id="2051" name="组合 2050">
            <a:extLst>
              <a:ext uri="{FF2B5EF4-FFF2-40B4-BE49-F238E27FC236}">
                <a16:creationId xmlns:a16="http://schemas.microsoft.com/office/drawing/2014/main" id="{1247FACB-6F92-4C66-B9C5-C8DFFEED3162}"/>
              </a:ext>
            </a:extLst>
          </p:cNvPr>
          <p:cNvGrpSpPr/>
          <p:nvPr/>
        </p:nvGrpSpPr>
        <p:grpSpPr>
          <a:xfrm>
            <a:off x="4441725" y="485906"/>
            <a:ext cx="3090617" cy="1692204"/>
            <a:chOff x="4404240" y="607182"/>
            <a:chExt cx="3090617" cy="169220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9CFFE76-DB48-4C27-8C9C-A4C9B995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4001" y="607182"/>
              <a:ext cx="872107" cy="547078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0B996A2-5111-4AE9-81B0-C255569B6D94}"/>
                </a:ext>
              </a:extLst>
            </p:cNvPr>
            <p:cNvSpPr txBox="1"/>
            <p:nvPr/>
          </p:nvSpPr>
          <p:spPr>
            <a:xfrm>
              <a:off x="4404240" y="12697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测试样本</a:t>
              </a:r>
            </a:p>
          </p:txBody>
        </p:sp>
        <p:pic>
          <p:nvPicPr>
            <p:cNvPr id="2050" name="Picture 2" descr="想啥学啥】小白入门网页制作（HTML+CSS） - 知乎">
              <a:extLst>
                <a:ext uri="{FF2B5EF4-FFF2-40B4-BE49-F238E27FC236}">
                  <a16:creationId xmlns:a16="http://schemas.microsoft.com/office/drawing/2014/main" id="{BADA7A0D-6992-4BC6-B02C-21DD79BF4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236" y="1296124"/>
              <a:ext cx="833872" cy="480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网页设计好的网站第一屏怎么设计？-网站建设-摩恩网络">
              <a:extLst>
                <a:ext uri="{FF2B5EF4-FFF2-40B4-BE49-F238E27FC236}">
                  <a16:creationId xmlns:a16="http://schemas.microsoft.com/office/drawing/2014/main" id="{4224BE29-883B-45BF-B0D5-D2AB81747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236" y="1892411"/>
              <a:ext cx="855851" cy="40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7F3349A-9FAD-42B1-AFEF-F12B0C2A4ED8}"/>
                </a:ext>
              </a:extLst>
            </p:cNvPr>
            <p:cNvSpPr txBox="1"/>
            <p:nvPr/>
          </p:nvSpPr>
          <p:spPr>
            <a:xfrm>
              <a:off x="6369228" y="840803"/>
              <a:ext cx="11256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3" name="组合 2052">
            <a:extLst>
              <a:ext uri="{FF2B5EF4-FFF2-40B4-BE49-F238E27FC236}">
                <a16:creationId xmlns:a16="http://schemas.microsoft.com/office/drawing/2014/main" id="{1819DC56-2285-4B68-A5AA-4669EC572C31}"/>
              </a:ext>
            </a:extLst>
          </p:cNvPr>
          <p:cNvGrpSpPr/>
          <p:nvPr/>
        </p:nvGrpSpPr>
        <p:grpSpPr>
          <a:xfrm>
            <a:off x="4754631" y="2194054"/>
            <a:ext cx="1794934" cy="2538376"/>
            <a:chOff x="4754631" y="2181474"/>
            <a:chExt cx="1794934" cy="253837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E02ECA0-12EC-4224-998C-057FA0B07391}"/>
                </a:ext>
              </a:extLst>
            </p:cNvPr>
            <p:cNvSpPr/>
            <p:nvPr/>
          </p:nvSpPr>
          <p:spPr>
            <a:xfrm>
              <a:off x="5313072" y="2475925"/>
              <a:ext cx="1236493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预测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B72D147-F337-4728-A669-37048EB0E917}"/>
                </a:ext>
              </a:extLst>
            </p:cNvPr>
            <p:cNvCxnSpPr>
              <a:cxnSpLocks/>
              <a:stCxn id="43" idx="3"/>
              <a:endCxn id="17" idx="1"/>
            </p:cNvCxnSpPr>
            <p:nvPr/>
          </p:nvCxnSpPr>
          <p:spPr>
            <a:xfrm flipV="1">
              <a:off x="4754631" y="2763957"/>
              <a:ext cx="558441" cy="149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CB76BEA-664D-4B14-867B-117D7F930BA8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5929172" y="2181474"/>
              <a:ext cx="2147" cy="29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09AE7DE-B7CB-4D57-B5B2-5691CBBB159F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5929173" y="3051989"/>
              <a:ext cx="2146" cy="81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CAB0C63-6ED3-4D89-B6E7-D818D73F41AF}"/>
                </a:ext>
              </a:extLst>
            </p:cNvPr>
            <p:cNvSpPr txBox="1"/>
            <p:nvPr/>
          </p:nvSpPr>
          <p:spPr>
            <a:xfrm>
              <a:off x="5377346" y="3888853"/>
              <a:ext cx="11256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" name="组合 2048">
            <a:extLst>
              <a:ext uri="{FF2B5EF4-FFF2-40B4-BE49-F238E27FC236}">
                <a16:creationId xmlns:a16="http://schemas.microsoft.com/office/drawing/2014/main" id="{8BFD842E-ABFB-4017-8B08-9F710FF79B8A}"/>
              </a:ext>
            </a:extLst>
          </p:cNvPr>
          <p:cNvGrpSpPr/>
          <p:nvPr/>
        </p:nvGrpSpPr>
        <p:grpSpPr>
          <a:xfrm>
            <a:off x="2644683" y="846139"/>
            <a:ext cx="2109948" cy="3910419"/>
            <a:chOff x="2644683" y="846139"/>
            <a:chExt cx="2109948" cy="391041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37D1CDA-882D-4E0B-8466-7CE70D98AB2E}"/>
                </a:ext>
              </a:extLst>
            </p:cNvPr>
            <p:cNvSpPr/>
            <p:nvPr/>
          </p:nvSpPr>
          <p:spPr>
            <a:xfrm>
              <a:off x="3227093" y="2487705"/>
              <a:ext cx="94913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/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学习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921705F-66BC-4C1A-A3B9-D3942D6340C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176231" y="2775737"/>
              <a:ext cx="266320" cy="9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8C96F2D9-6CAC-41EE-BC90-377AC94DCCFA}"/>
                </a:ext>
              </a:extLst>
            </p:cNvPr>
            <p:cNvSpPr/>
            <p:nvPr/>
          </p:nvSpPr>
          <p:spPr>
            <a:xfrm>
              <a:off x="2644683" y="846139"/>
              <a:ext cx="339750" cy="391041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746C048-EE26-43F4-87A9-62CC5A0B6D3E}"/>
                </a:ext>
              </a:extLst>
            </p:cNvPr>
            <p:cNvCxnSpPr/>
            <p:nvPr/>
          </p:nvCxnSpPr>
          <p:spPr>
            <a:xfrm>
              <a:off x="2941871" y="2797501"/>
              <a:ext cx="285873" cy="121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B8F76DF-2E6A-4331-AA8C-38C00C9F90F7}"/>
                </a:ext>
              </a:extLst>
            </p:cNvPr>
            <p:cNvSpPr/>
            <p:nvPr/>
          </p:nvSpPr>
          <p:spPr>
            <a:xfrm>
              <a:off x="4441725" y="2455716"/>
              <a:ext cx="3129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</a:t>
              </a:r>
              <a:endParaRPr lang="zh-CN" altLang="en-US" sz="3600" dirty="0"/>
            </a:p>
          </p:txBody>
        </p:sp>
      </p:grpSp>
      <p:grpSp>
        <p:nvGrpSpPr>
          <p:cNvPr id="2054" name="组合 2053">
            <a:extLst>
              <a:ext uri="{FF2B5EF4-FFF2-40B4-BE49-F238E27FC236}">
                <a16:creationId xmlns:a16="http://schemas.microsoft.com/office/drawing/2014/main" id="{3E7A9678-6CCE-40CF-8632-D7725F4EAC1D}"/>
              </a:ext>
            </a:extLst>
          </p:cNvPr>
          <p:cNvGrpSpPr/>
          <p:nvPr/>
        </p:nvGrpSpPr>
        <p:grpSpPr>
          <a:xfrm>
            <a:off x="6502975" y="1381247"/>
            <a:ext cx="2624258" cy="2935685"/>
            <a:chOff x="6502975" y="1381247"/>
            <a:chExt cx="2624258" cy="293568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6430963-225C-4978-AEB5-D78BD1868686}"/>
                </a:ext>
              </a:extLst>
            </p:cNvPr>
            <p:cNvSpPr/>
            <p:nvPr/>
          </p:nvSpPr>
          <p:spPr>
            <a:xfrm>
              <a:off x="7643745" y="2483387"/>
              <a:ext cx="44364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评价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DE469184-79BB-4008-A06C-4D613C991467}"/>
                </a:ext>
              </a:extLst>
            </p:cNvPr>
            <p:cNvCxnSpPr>
              <a:cxnSpLocks/>
              <a:stCxn id="41" idx="3"/>
              <a:endCxn id="50" idx="0"/>
            </p:cNvCxnSpPr>
            <p:nvPr/>
          </p:nvCxnSpPr>
          <p:spPr>
            <a:xfrm>
              <a:off x="7532342" y="1381247"/>
              <a:ext cx="333227" cy="11021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3638E6F-4FDD-49A7-BE05-891619FAE65A}"/>
                </a:ext>
              </a:extLst>
            </p:cNvPr>
            <p:cNvCxnSpPr>
              <a:cxnSpLocks/>
              <a:stCxn id="46" idx="3"/>
              <a:endCxn id="50" idx="2"/>
            </p:cNvCxnSpPr>
            <p:nvPr/>
          </p:nvCxnSpPr>
          <p:spPr>
            <a:xfrm flipV="1">
              <a:off x="6502975" y="3059451"/>
              <a:ext cx="1362594" cy="12574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1FC8CCD-BD48-425D-A40F-9F5A2AEF1677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8087393" y="2771419"/>
              <a:ext cx="343554" cy="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1FEE468-5483-4A87-A2B9-3360D4515D96}"/>
                </a:ext>
              </a:extLst>
            </p:cNvPr>
            <p:cNvSpPr/>
            <p:nvPr/>
          </p:nvSpPr>
          <p:spPr>
            <a:xfrm>
              <a:off x="8376499" y="2483387"/>
              <a:ext cx="7507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分类效果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49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0DE75-BF86-48F5-BAAC-2B528002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构建分类器的流程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E7452B-5E94-4F14-B750-ACF82DD66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581241"/>
              </p:ext>
            </p:extLst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557893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FB8B1-C2F2-417C-BA64-F9138458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592"/>
            <a:ext cx="8229600" cy="498872"/>
          </a:xfrm>
        </p:spPr>
        <p:txBody>
          <a:bodyPr/>
          <a:lstStyle/>
          <a:p>
            <a:r>
              <a:rPr lang="zh-CN" altLang="en-US" dirty="0"/>
              <a:t>数据准备</a:t>
            </a:r>
            <a:r>
              <a:rPr lang="en-US" altLang="zh-CN" dirty="0"/>
              <a:t>——</a:t>
            </a:r>
            <a:r>
              <a:rPr lang="zh-CN" altLang="en-US" dirty="0"/>
              <a:t>数据标注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5D8EC4A-FE79-4609-9536-23542733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20354"/>
            <a:ext cx="8229600" cy="71685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不带标签的数据往往很容易获取（例如：抓取网页）</a:t>
            </a:r>
            <a:endParaRPr lang="en-US" altLang="zh-CN" dirty="0"/>
          </a:p>
          <a:p>
            <a:r>
              <a:rPr lang="zh-CN" altLang="en-US" dirty="0"/>
              <a:t>带（人工）标签的数据集构建需要耗费大量的人力物力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07AA188-B7A6-410F-8065-CA33C223B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499659"/>
              </p:ext>
            </p:extLst>
          </p:nvPr>
        </p:nvGraphicFramePr>
        <p:xfrm>
          <a:off x="977318" y="814356"/>
          <a:ext cx="4062313" cy="29191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62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不带标签的数据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带给我们大常州一场壮观的视觉盛宴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有原因不明的泌尿系统结石等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这款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UVe</a:t>
                      </a:r>
                      <a:r>
                        <a:rPr lang="zh-CN" altLang="en-US" sz="1100" u="none" strike="noStrike" dirty="0">
                          <a:effectLst/>
                        </a:rPr>
                        <a:t>智能杀菌机器人是扫地机的最佳伴侣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此类皮肤特别容易招惹粉刺、黑头等</a:t>
                      </a: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E398FAD-9782-4DE4-AC36-E893306C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92392"/>
              </p:ext>
            </p:extLst>
          </p:nvPr>
        </p:nvGraphicFramePr>
        <p:xfrm>
          <a:off x="6851763" y="691464"/>
          <a:ext cx="2009163" cy="30420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9163">
                  <a:extLst>
                    <a:ext uri="{9D8B030D-6E8A-4147-A177-3AD203B41FA5}">
                      <a16:colId xmlns:a16="http://schemas.microsoft.com/office/drawing/2014/main" val="395264021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en-US" altLang="zh-CN" sz="1100" b="1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：正常短信，</a:t>
                      </a:r>
                      <a:r>
                        <a:rPr lang="en-US" altLang="zh-CN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：垃圾短信）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73061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93550360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57837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969133640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2352051887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759484609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59597"/>
                  </a:ext>
                </a:extLst>
              </a:tr>
              <a:tr h="274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4175280539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70339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3148557986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10401"/>
                  </a:ext>
                </a:extLst>
              </a:tr>
            </a:tbl>
          </a:graphicData>
        </a:graphic>
      </p:graphicFrame>
      <p:sp>
        <p:nvSpPr>
          <p:cNvPr id="9" name="箭头: 右 8">
            <a:extLst>
              <a:ext uri="{FF2B5EF4-FFF2-40B4-BE49-F238E27FC236}">
                <a16:creationId xmlns:a16="http://schemas.microsoft.com/office/drawing/2014/main" id="{B32CA8DF-0AE2-45C1-82A2-AF147B976A69}"/>
              </a:ext>
            </a:extLst>
          </p:cNvPr>
          <p:cNvSpPr/>
          <p:nvPr/>
        </p:nvSpPr>
        <p:spPr>
          <a:xfrm>
            <a:off x="5071145" y="1959046"/>
            <a:ext cx="1749104" cy="289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B68AFD-25F3-4D34-968D-FB7097D146B4}"/>
              </a:ext>
            </a:extLst>
          </p:cNvPr>
          <p:cNvSpPr txBox="1"/>
          <p:nvPr/>
        </p:nvSpPr>
        <p:spPr>
          <a:xfrm>
            <a:off x="5039631" y="1636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（人工）标注</a:t>
            </a:r>
          </a:p>
        </p:txBody>
      </p:sp>
    </p:spTree>
    <p:extLst>
      <p:ext uri="{BB962C8B-B14F-4D97-AF65-F5344CB8AC3E}">
        <p14:creationId xmlns:p14="http://schemas.microsoft.com/office/powerpoint/2010/main" val="3845413361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041" y="2735706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机器学习训练与测试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99933" y="1113158"/>
            <a:ext cx="456179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模型训练与性能测试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59A90-D441-42CF-A1E5-889233F7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D60A3-AE8D-4364-8B23-02F0CF811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692153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模型训练</a:t>
            </a:r>
            <a:r>
              <a:rPr lang="zh-CN" altLang="en-US" sz="1600" dirty="0"/>
              <a:t>和</a:t>
            </a:r>
            <a:r>
              <a:rPr lang="zh-CN" altLang="en-US" sz="1600" b="1" dirty="0"/>
              <a:t>模型评价</a:t>
            </a:r>
            <a:r>
              <a:rPr lang="zh-CN" altLang="en-US" sz="1600" dirty="0"/>
              <a:t>都需要带标签的数据，这两部分数据</a:t>
            </a:r>
            <a:r>
              <a:rPr lang="zh-CN" altLang="en-US" sz="1600" dirty="0">
                <a:solidFill>
                  <a:srgbClr val="C00000"/>
                </a:solidFill>
              </a:rPr>
              <a:t>不能重合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1"/>
            <a:r>
              <a:rPr lang="zh-CN" altLang="en-US" sz="1400" dirty="0"/>
              <a:t>原因：在实际场景中，模型需要应用于</a:t>
            </a:r>
            <a:r>
              <a:rPr lang="zh-CN" altLang="en-US" sz="1400" dirty="0">
                <a:solidFill>
                  <a:srgbClr val="C00000"/>
                </a:solidFill>
              </a:rPr>
              <a:t>未观测数据</a:t>
            </a:r>
            <a:endParaRPr lang="en-US" altLang="zh-CN" sz="1400" dirty="0"/>
          </a:p>
          <a:p>
            <a:r>
              <a:rPr lang="zh-CN" altLang="en-US" sz="1600" dirty="0"/>
              <a:t>操作方法：把整体标注数据</a:t>
            </a:r>
            <a:r>
              <a:rPr lang="zh-CN" altLang="en-US" sz="1600" dirty="0">
                <a:solidFill>
                  <a:srgbClr val="C00000"/>
                </a:solidFill>
              </a:rPr>
              <a:t>随机</a:t>
            </a:r>
            <a:r>
              <a:rPr lang="zh-CN" altLang="en-US" sz="1600" dirty="0"/>
              <a:t>分成两份</a:t>
            </a:r>
            <a:endParaRPr lang="en-US" altLang="zh-CN" sz="1600" dirty="0"/>
          </a:p>
          <a:p>
            <a:pPr lvl="1"/>
            <a:r>
              <a:rPr lang="zh-CN" altLang="en-US" sz="1400" dirty="0"/>
              <a:t>训练集合（如：</a:t>
            </a:r>
            <a:r>
              <a:rPr lang="en-US" altLang="zh-CN" sz="1400" dirty="0"/>
              <a:t>70%</a:t>
            </a:r>
            <a:r>
              <a:rPr lang="zh-CN" altLang="en-US" sz="1400" dirty="0"/>
              <a:t>） </a:t>
            </a:r>
            <a:r>
              <a:rPr lang="en-US" altLang="zh-CN" sz="1400" dirty="0"/>
              <a:t>+ </a:t>
            </a:r>
            <a:r>
              <a:rPr lang="zh-CN" altLang="en-US" sz="1400" dirty="0"/>
              <a:t>测试集合（如：</a:t>
            </a:r>
            <a:r>
              <a:rPr lang="en-US" altLang="zh-CN" sz="1400" dirty="0"/>
              <a:t>30%</a:t>
            </a:r>
            <a:r>
              <a:rPr lang="zh-CN" altLang="en-US" sz="1400" dirty="0"/>
              <a:t>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4F1E322-F750-4887-B2AE-C60B5B0E9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370272"/>
              </p:ext>
            </p:extLst>
          </p:nvPr>
        </p:nvGraphicFramePr>
        <p:xfrm>
          <a:off x="755462" y="1893035"/>
          <a:ext cx="3563707" cy="3166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9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E55AF62D-EB3F-46DF-A401-ADA69EEE70E1}"/>
              </a:ext>
            </a:extLst>
          </p:cNvPr>
          <p:cNvSpPr/>
          <p:nvPr/>
        </p:nvSpPr>
        <p:spPr>
          <a:xfrm rot="18781894">
            <a:off x="4206103" y="2504943"/>
            <a:ext cx="1443375" cy="285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AC23CF7-92A4-429F-8C3E-74194D6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08234"/>
              </p:ext>
            </p:extLst>
          </p:nvPr>
        </p:nvGraphicFramePr>
        <p:xfrm>
          <a:off x="5536413" y="1173903"/>
          <a:ext cx="3471872" cy="2058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2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9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6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6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6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8AD6B72-1DDB-4187-B026-29D35367D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77646"/>
              </p:ext>
            </p:extLst>
          </p:nvPr>
        </p:nvGraphicFramePr>
        <p:xfrm>
          <a:off x="5536413" y="3713772"/>
          <a:ext cx="3471872" cy="13373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1BB5D3A7-8770-4DB6-A538-0835960041D6}"/>
              </a:ext>
            </a:extLst>
          </p:cNvPr>
          <p:cNvSpPr/>
          <p:nvPr/>
        </p:nvSpPr>
        <p:spPr>
          <a:xfrm rot="1974830">
            <a:off x="4290664" y="4193958"/>
            <a:ext cx="1320750" cy="285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掷骰子youtube硬币魔术剪辑艺术-骰子PNG图片素材免费下载_图片编号4346950-PNG素材网">
            <a:extLst>
              <a:ext uri="{FF2B5EF4-FFF2-40B4-BE49-F238E27FC236}">
                <a16:creationId xmlns:a16="http://schemas.microsoft.com/office/drawing/2014/main" id="{5E5E065F-0223-490B-A504-53B70B997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6" t="22090" r="13986" b="23579"/>
          <a:stretch/>
        </p:blipFill>
        <p:spPr bwMode="auto">
          <a:xfrm>
            <a:off x="4481125" y="3273190"/>
            <a:ext cx="616591" cy="4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7815344-4961-4F61-BF4B-BA6F86884619}"/>
              </a:ext>
            </a:extLst>
          </p:cNvPr>
          <p:cNvSpPr/>
          <p:nvPr/>
        </p:nvSpPr>
        <p:spPr>
          <a:xfrm>
            <a:off x="5030101" y="1609031"/>
            <a:ext cx="624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训练集合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977EC9-D0B5-4BFF-A346-0869FCD2D043}"/>
              </a:ext>
            </a:extLst>
          </p:cNvPr>
          <p:cNvSpPr/>
          <p:nvPr/>
        </p:nvSpPr>
        <p:spPr>
          <a:xfrm>
            <a:off x="5028973" y="3825374"/>
            <a:ext cx="624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测试集合 </a:t>
            </a:r>
          </a:p>
        </p:txBody>
      </p:sp>
    </p:spTree>
    <p:extLst>
      <p:ext uri="{BB962C8B-B14F-4D97-AF65-F5344CB8AC3E}">
        <p14:creationId xmlns:p14="http://schemas.microsoft.com/office/powerpoint/2010/main" val="271456737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60416-AB37-401B-9077-F4F7ACC8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数据分割（续）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CDE2F-F798-442F-81F0-7AE59A60D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训练集合用于确定模型的参数，包括一般参数（机器学习算法确定）和</a:t>
            </a:r>
            <a:r>
              <a:rPr lang="zh-CN" altLang="en-US" b="1" dirty="0"/>
              <a:t>超参数（研发人员手工调优）</a:t>
            </a:r>
            <a:endParaRPr lang="en-US" altLang="zh-CN" b="1" dirty="0"/>
          </a:p>
          <a:p>
            <a:pPr lvl="1"/>
            <a:r>
              <a:rPr lang="zh-CN" altLang="en-US" dirty="0"/>
              <a:t>不同的机器学习模型有不同的超参数，可能的超参：学习步长、正则项权重等</a:t>
            </a:r>
            <a:endParaRPr lang="en-US" altLang="zh-CN" dirty="0"/>
          </a:p>
          <a:p>
            <a:r>
              <a:rPr lang="zh-CN" altLang="en-US" dirty="0"/>
              <a:t>（可选操作）为了方便调节超参，在训练集合中</a:t>
            </a:r>
            <a:r>
              <a:rPr lang="zh-CN" altLang="en-US" b="1" dirty="0"/>
              <a:t>随机</a:t>
            </a:r>
            <a:r>
              <a:rPr lang="zh-CN" altLang="en-US" dirty="0"/>
              <a:t>划分出</a:t>
            </a:r>
            <a:r>
              <a:rPr lang="zh-CN" altLang="en-US" b="1" dirty="0"/>
              <a:t>验证集合</a:t>
            </a:r>
            <a:endParaRPr lang="en-US" altLang="zh-CN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1F5201E-F3CD-4490-8407-96E8E4795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85047"/>
              </p:ext>
            </p:extLst>
          </p:nvPr>
        </p:nvGraphicFramePr>
        <p:xfrm>
          <a:off x="957338" y="3265822"/>
          <a:ext cx="6877980" cy="849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7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4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训练集合</a:t>
                      </a:r>
                    </a:p>
                  </a:txBody>
                  <a:tcPr marL="68580" marR="68580" marT="34290" marB="3429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验证集合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测试集合</a:t>
                      </a:r>
                    </a:p>
                  </a:txBody>
                  <a:tcPr marL="68580" marR="68580" marT="34290" marB="3429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68E8BC85-F10B-4E56-994C-12CD4791AD8D}"/>
              </a:ext>
            </a:extLst>
          </p:cNvPr>
          <p:cNvSpPr/>
          <p:nvPr/>
        </p:nvSpPr>
        <p:spPr>
          <a:xfrm>
            <a:off x="1493241" y="4156191"/>
            <a:ext cx="2487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机器学习算法自动确定模型参数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B42CE6-D628-4069-B225-6DC550E37EE0}"/>
              </a:ext>
            </a:extLst>
          </p:cNvPr>
          <p:cNvSpPr/>
          <p:nvPr/>
        </p:nvSpPr>
        <p:spPr>
          <a:xfrm>
            <a:off x="4572001" y="4156190"/>
            <a:ext cx="1665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研发人员手工调优模型超参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4D13E4-9F3B-40EE-B669-3B6B89A3C08A}"/>
              </a:ext>
            </a:extLst>
          </p:cNvPr>
          <p:cNvSpPr/>
          <p:nvPr/>
        </p:nvSpPr>
        <p:spPr>
          <a:xfrm>
            <a:off x="6505257" y="4156190"/>
            <a:ext cx="1188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测试模型性能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B21A7739-2483-4719-8124-CB6582C753BB}"/>
              </a:ext>
            </a:extLst>
          </p:cNvPr>
          <p:cNvSpPr/>
          <p:nvPr/>
        </p:nvSpPr>
        <p:spPr>
          <a:xfrm rot="16200000">
            <a:off x="4273435" y="-333811"/>
            <a:ext cx="283536" cy="69157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0B445E-2946-4D02-B2E0-061B165B7DC3}"/>
              </a:ext>
            </a:extLst>
          </p:cNvPr>
          <p:cNvSpPr/>
          <p:nvPr/>
        </p:nvSpPr>
        <p:spPr>
          <a:xfrm>
            <a:off x="3414613" y="2654674"/>
            <a:ext cx="2001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带标签数据集合</a:t>
            </a:r>
          </a:p>
        </p:txBody>
      </p:sp>
    </p:spTree>
    <p:extLst>
      <p:ext uri="{BB962C8B-B14F-4D97-AF65-F5344CB8AC3E}">
        <p14:creationId xmlns:p14="http://schemas.microsoft.com/office/powerpoint/2010/main" val="1207665863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5DBAB-50BB-419F-9F1B-A057F84A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特征抽取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9FD99-DFB6-42C6-884E-5B63D4ADE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实际应用中的数据多种多样：文本、图像、音视频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机器学习算法：大多要求数据为</a:t>
            </a:r>
            <a:r>
              <a:rPr lang="zh-CN" altLang="en-US" b="1" dirty="0"/>
              <a:t>定长的实数向量（特征向量）</a:t>
            </a:r>
            <a:endParaRPr lang="en-US" altLang="zh-CN" b="1" dirty="0"/>
          </a:p>
          <a:p>
            <a:r>
              <a:rPr lang="zh-CN" altLang="en-US" dirty="0"/>
              <a:t>特征抽取：将数据表达为机器学习算法要求的特征向量的过程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A2775F4-9470-45CA-B61C-09F508F0F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20754"/>
              </p:ext>
            </p:extLst>
          </p:nvPr>
        </p:nvGraphicFramePr>
        <p:xfrm>
          <a:off x="80148" y="2063690"/>
          <a:ext cx="3563707" cy="2692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9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1FA37023-B3CB-4B62-AB21-3D6BE16103DA}"/>
              </a:ext>
            </a:extLst>
          </p:cNvPr>
          <p:cNvSpPr/>
          <p:nvPr/>
        </p:nvSpPr>
        <p:spPr>
          <a:xfrm>
            <a:off x="3643855" y="3162649"/>
            <a:ext cx="1891717" cy="285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4B6BAF-A548-4754-88A6-6FAEEEAEAADC}"/>
                  </a:ext>
                </a:extLst>
              </p:cNvPr>
              <p:cNvSpPr txBox="1"/>
              <p:nvPr/>
            </p:nvSpPr>
            <p:spPr>
              <a:xfrm>
                <a:off x="3675696" y="2863683"/>
                <a:ext cx="1792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特征抽取函数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4B6BAF-A548-4754-88A6-6FAEEEAE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96" y="2863683"/>
                <a:ext cx="1792607" cy="369332"/>
              </a:xfrm>
              <a:prstGeom prst="rect">
                <a:avLst/>
              </a:prstGeom>
              <a:blipFill>
                <a:blip r:embed="rId2"/>
                <a:stretch>
                  <a:fillRect l="-3061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3E9E3AB-546D-4000-9B8D-BDCDFF385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839897"/>
                  </p:ext>
                </p:extLst>
              </p:nvPr>
            </p:nvGraphicFramePr>
            <p:xfrm>
              <a:off x="5580293" y="2063690"/>
              <a:ext cx="2380859" cy="26924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758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049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8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标签</a:t>
                          </a:r>
                          <a:endParaRPr lang="zh-CN" altLang="en-US" sz="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特征向量</a:t>
                          </a: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1.1, 2, 0, 0, 0, 3, 0, 0, 0, 0, 1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0, 2, 0, 0, 0, 3, 1, 0, 0, 0, 0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1, 2, 0, 0, 0, 3, 0, 0,1 0, 0, 1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0, 0, 0, 0, 0, 3, 0, 0, 0, 0, 0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0, 1, 0, 0, 0, 3, 0, 0, 0, 0, 0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3.0, 1, 0, 1, 0, 2, 0, 0, 0, 0, 1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1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0, 2, 0, 0, 0, 1, 0, 0, 0, 0, 0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0, 2, 0, 0, 0, 0, 0, 0, 0, 0, 1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1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0, 2, 0, 0, 0, 3, 0, 0, 0, 0, 0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0, 2, 0, 0, 0, 2, 0, 0, 0, 0, 1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3E9E3AB-546D-4000-9B8D-BDCDFF385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8839897"/>
                  </p:ext>
                </p:extLst>
              </p:nvPr>
            </p:nvGraphicFramePr>
            <p:xfrm>
              <a:off x="5580293" y="2063690"/>
              <a:ext cx="2380859" cy="26924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758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049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8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标签</a:t>
                          </a:r>
                          <a:endParaRPr lang="zh-CN" altLang="en-US" sz="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特征向量</a:t>
                          </a: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149" t="-112903" r="-912" b="-12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134694" r="-912" b="-67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338235" r="-912" b="-87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425714" r="-912" b="-74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525714" r="-912" b="-64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446939" r="-912" b="-3632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623256" r="-912" b="-3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634694" r="-912" b="-17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0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blipFill>
                          <a:blip r:embed="rId3"/>
                          <a:stretch>
                            <a:fillRect l="-19149" t="-1028571" r="-912" b="-1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8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149" t="-806122" r="-912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151855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70A8C-6674-4FAD-B3DD-D27C933A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常用的特征举例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3DDC2-C577-4415-B97C-539B5927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需不同的数据和分类任务设计不同的特征</a:t>
            </a:r>
            <a:endParaRPr lang="en-US" altLang="zh-CN" dirty="0"/>
          </a:p>
          <a:p>
            <a:pPr lvl="1"/>
            <a:r>
              <a:rPr lang="zh-CN" altLang="en-US" dirty="0"/>
              <a:t>例如：文本分类常用的</a:t>
            </a:r>
            <a:r>
              <a:rPr lang="en-US" altLang="zh-CN" dirty="0"/>
              <a:t>Bag of Words</a:t>
            </a:r>
            <a:r>
              <a:rPr lang="zh-CN" altLang="en-US" dirty="0"/>
              <a:t>特征</a:t>
            </a:r>
            <a:endParaRPr lang="en-US" altLang="zh-CN" dirty="0"/>
          </a:p>
          <a:p>
            <a:pPr lvl="2"/>
            <a:r>
              <a:rPr lang="zh-CN" altLang="en-US" dirty="0"/>
              <a:t>每一个单词对应特征向量的一个维度，出现为</a:t>
            </a:r>
            <a:r>
              <a:rPr lang="en-US" altLang="zh-CN" dirty="0"/>
              <a:t>1</a:t>
            </a:r>
            <a:r>
              <a:rPr lang="zh-CN" altLang="en-US" dirty="0"/>
              <a:t>，不出现为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B88C89-9787-4AD4-AFEB-2DAD78C667B6}"/>
              </a:ext>
            </a:extLst>
          </p:cNvPr>
          <p:cNvSpPr/>
          <p:nvPr/>
        </p:nvSpPr>
        <p:spPr>
          <a:xfrm>
            <a:off x="176906" y="1988608"/>
            <a:ext cx="334976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人工智能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与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/Python/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程序设计</a:t>
            </a:r>
            <a:endParaRPr lang="en-US" altLang="zh-CN" b="1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 fontAlgn="ctr"/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如何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学习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/Python/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程序设计</a:t>
            </a:r>
            <a:endParaRPr lang="en-US" altLang="zh-CN" b="1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 fontAlgn="ctr"/>
            <a:endParaRPr lang="en-US" altLang="zh-CN" b="1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 fontAlgn="ctr"/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人民大学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高瓴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人工智能</a:t>
            </a:r>
            <a:r>
              <a:rPr lang="en-US" altLang="zh-CN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学院</a:t>
            </a:r>
            <a:endParaRPr lang="en-US" altLang="zh-CN" b="1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 fontAlgn="ctr"/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ctr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文本数据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D9DFD3-BC38-48B1-BD5F-A90CBE684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28746"/>
              </p:ext>
            </p:extLst>
          </p:nvPr>
        </p:nvGraphicFramePr>
        <p:xfrm>
          <a:off x="4655890" y="1865630"/>
          <a:ext cx="4256021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09">
                  <a:extLst>
                    <a:ext uri="{9D8B030D-6E8A-4147-A177-3AD203B41FA5}">
                      <a16:colId xmlns:a16="http://schemas.microsoft.com/office/drawing/2014/main" val="312995348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3950734284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2980473352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54449493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172316553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2192857643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956389702"/>
                    </a:ext>
                  </a:extLst>
                </a:gridCol>
                <a:gridCol w="368476">
                  <a:extLst>
                    <a:ext uri="{9D8B030D-6E8A-4147-A177-3AD203B41FA5}">
                      <a16:colId xmlns:a16="http://schemas.microsoft.com/office/drawing/2014/main" val="4212951510"/>
                    </a:ext>
                  </a:extLst>
                </a:gridCol>
                <a:gridCol w="472341">
                  <a:extLst>
                    <a:ext uri="{9D8B030D-6E8A-4147-A177-3AD203B41FA5}">
                      <a16:colId xmlns:a16="http://schemas.microsoft.com/office/drawing/2014/main" val="1149840778"/>
                    </a:ext>
                  </a:extLst>
                </a:gridCol>
                <a:gridCol w="472341">
                  <a:extLst>
                    <a:ext uri="{9D8B030D-6E8A-4147-A177-3AD203B41FA5}">
                      <a16:colId xmlns:a16="http://schemas.microsoft.com/office/drawing/2014/main" val="3020201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人工智能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Python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程序设计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如何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学习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人民大学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高瓴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…</a:t>
                      </a:r>
                      <a:endParaRPr lang="zh-CN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30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319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859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578705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8CE333-D6DA-4B42-859B-78B675A59C2C}"/>
              </a:ext>
            </a:extLst>
          </p:cNvPr>
          <p:cNvCxnSpPr>
            <a:endCxn id="6" idx="1"/>
          </p:cNvCxnSpPr>
          <p:nvPr/>
        </p:nvCxnSpPr>
        <p:spPr>
          <a:xfrm>
            <a:off x="3401736" y="2122415"/>
            <a:ext cx="1254154" cy="6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893F6C6-0AD9-4384-94E4-692CA3EA0513}"/>
              </a:ext>
            </a:extLst>
          </p:cNvPr>
          <p:cNvCxnSpPr>
            <a:cxnSpLocks/>
          </p:cNvCxnSpPr>
          <p:nvPr/>
        </p:nvCxnSpPr>
        <p:spPr>
          <a:xfrm>
            <a:off x="3326235" y="2755783"/>
            <a:ext cx="1291904" cy="40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6BFB46-6209-4D9A-88AD-824BC930DA56}"/>
              </a:ext>
            </a:extLst>
          </p:cNvPr>
          <p:cNvCxnSpPr>
            <a:cxnSpLocks/>
          </p:cNvCxnSpPr>
          <p:nvPr/>
        </p:nvCxnSpPr>
        <p:spPr>
          <a:xfrm>
            <a:off x="3442122" y="3308926"/>
            <a:ext cx="1176017" cy="27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E068BF3-62C8-42F3-B9C0-02ED85D6A168}"/>
              </a:ext>
            </a:extLst>
          </p:cNvPr>
          <p:cNvSpPr/>
          <p:nvPr/>
        </p:nvSpPr>
        <p:spPr>
          <a:xfrm>
            <a:off x="6016476" y="3927600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对应的特征向量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2992BDB-3D22-446F-B720-37550A598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5" t="7254" r="24329"/>
          <a:stretch/>
        </p:blipFill>
        <p:spPr>
          <a:xfrm>
            <a:off x="5733875" y="704850"/>
            <a:ext cx="679508" cy="7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1688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70A8C-6674-4FAD-B3DD-D27C933A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常用的特征举例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3DDC2-C577-4415-B97C-539B5927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需不同的数据和分类任务设计不同的特征</a:t>
            </a:r>
            <a:endParaRPr lang="en-US" altLang="zh-CN" dirty="0"/>
          </a:p>
          <a:p>
            <a:pPr lvl="1"/>
            <a:r>
              <a:rPr lang="zh-CN" altLang="en-US" dirty="0"/>
              <a:t>例如：手写字符识别常用的像素特征</a:t>
            </a:r>
            <a:endParaRPr lang="en-US" altLang="zh-CN" dirty="0"/>
          </a:p>
          <a:p>
            <a:pPr lvl="2"/>
            <a:r>
              <a:rPr lang="zh-CN" altLang="en-US" dirty="0"/>
              <a:t>每一个像素点对应特征向量的一个维度，数值为灰度值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B88C89-9787-4AD4-AFEB-2DAD78C667B6}"/>
              </a:ext>
            </a:extLst>
          </p:cNvPr>
          <p:cNvSpPr/>
          <p:nvPr/>
        </p:nvSpPr>
        <p:spPr>
          <a:xfrm>
            <a:off x="1166195" y="4139684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28*28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图像数据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D9DFD3-BC38-48B1-BD5F-A90CBE684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61870"/>
              </p:ext>
            </p:extLst>
          </p:nvPr>
        </p:nvGraphicFramePr>
        <p:xfrm>
          <a:off x="4239236" y="2318775"/>
          <a:ext cx="40298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09">
                  <a:extLst>
                    <a:ext uri="{9D8B030D-6E8A-4147-A177-3AD203B41FA5}">
                      <a16:colId xmlns:a16="http://schemas.microsoft.com/office/drawing/2014/main" val="312995348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3950734284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2980473352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54449493"/>
                    </a:ext>
                  </a:extLst>
                </a:gridCol>
                <a:gridCol w="517678">
                  <a:extLst>
                    <a:ext uri="{9D8B030D-6E8A-4147-A177-3AD203B41FA5}">
                      <a16:colId xmlns:a16="http://schemas.microsoft.com/office/drawing/2014/main" val="172316553"/>
                    </a:ext>
                  </a:extLst>
                </a:gridCol>
                <a:gridCol w="438036">
                  <a:extLst>
                    <a:ext uri="{9D8B030D-6E8A-4147-A177-3AD203B41FA5}">
                      <a16:colId xmlns:a16="http://schemas.microsoft.com/office/drawing/2014/main" val="2192857643"/>
                    </a:ext>
                  </a:extLst>
                </a:gridCol>
                <a:gridCol w="420409">
                  <a:extLst>
                    <a:ext uri="{9D8B030D-6E8A-4147-A177-3AD203B41FA5}">
                      <a16:colId xmlns:a16="http://schemas.microsoft.com/office/drawing/2014/main" val="956389702"/>
                    </a:ext>
                  </a:extLst>
                </a:gridCol>
                <a:gridCol w="368476">
                  <a:extLst>
                    <a:ext uri="{9D8B030D-6E8A-4147-A177-3AD203B41FA5}">
                      <a16:colId xmlns:a16="http://schemas.microsoft.com/office/drawing/2014/main" val="4212951510"/>
                    </a:ext>
                  </a:extLst>
                </a:gridCol>
                <a:gridCol w="603567">
                  <a:extLst>
                    <a:ext uri="{9D8B030D-6E8A-4147-A177-3AD203B41FA5}">
                      <a16:colId xmlns:a16="http://schemas.microsoft.com/office/drawing/2014/main" val="1149840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(0,0)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(0,1)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(0,2)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 …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(0,27)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(1,0)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…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…</a:t>
                      </a:r>
                      <a:endParaRPr lang="zh-CN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(27,27)</a:t>
                      </a:r>
                      <a:endParaRPr lang="zh-CN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30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0. 1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319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309625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EE068BF3-62C8-42F3-B9C0-02ED85D6A168}"/>
              </a:ext>
            </a:extLst>
          </p:cNvPr>
          <p:cNvSpPr/>
          <p:nvPr/>
        </p:nvSpPr>
        <p:spPr>
          <a:xfrm>
            <a:off x="6016476" y="3927600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对应的特征向量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CE985E-AE08-4EE3-ABE8-7B54CEB6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1" t="3264" r="36122" b="66535"/>
          <a:stretch/>
        </p:blipFill>
        <p:spPr>
          <a:xfrm>
            <a:off x="1669404" y="1870769"/>
            <a:ext cx="926989" cy="875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284CAA-8B21-4F64-968C-5574829B9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2" t="42407" r="36971" b="27392"/>
          <a:stretch/>
        </p:blipFill>
        <p:spPr>
          <a:xfrm>
            <a:off x="1674998" y="2942966"/>
            <a:ext cx="921395" cy="87033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CAA7054-3E5D-4F97-85F3-3B9E0FDBB79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96393" y="2308578"/>
            <a:ext cx="1680594" cy="58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BAEA443-1B75-4202-9CD0-56D1E3E6966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596393" y="3266379"/>
            <a:ext cx="1642843" cy="11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82376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0DE75-BF86-48F5-BAAC-2B528002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构建分类器的流程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E7452B-5E94-4F14-B750-ACF82DD66E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0" name="Picture 4" descr="对勾设计图__传统文化_文化艺术_设计图库_昵图网nipic.com">
            <a:extLst>
              <a:ext uri="{FF2B5EF4-FFF2-40B4-BE49-F238E27FC236}">
                <a16:creationId xmlns:a16="http://schemas.microsoft.com/office/drawing/2014/main" id="{8EE0BDDF-E104-4798-ACB7-AD7D6579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82" y="3443681"/>
            <a:ext cx="593347" cy="5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12492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02099-9C99-42AE-91FD-EF1DE065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机器学习模型训练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96AD2B3-8E73-4102-BE96-883E8BD787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输入：带人工标签的训练数据集合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/>
                  <a:t>: N</a:t>
                </a:r>
                <a:r>
                  <a:rPr lang="zh-CN" altLang="en-US" dirty="0"/>
                  <a:t>维特征向量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∈{+1, −1}</m:t>
                    </m:r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二值标签</a:t>
                </a:r>
                <a:endParaRPr lang="en-US" altLang="zh-CN" dirty="0"/>
              </a:p>
              <a:p>
                <a:r>
                  <a:rPr lang="zh-CN" altLang="en-US" dirty="0"/>
                  <a:t>输出：预测模型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的参数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例如线性模型：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 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&amp;−1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输出参数为向量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和偏置值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i="1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取什么样的值是最好的？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直觉上：尽量精确地预测训练集合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中所有的数据标签：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这是一个优化问题，最优参数值就是一个函数（损失函数）的最优值点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96AD2B3-8E73-4102-BE96-883E8BD787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090008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CE616-7195-416D-B8D0-980DE7FA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</a:t>
            </a:r>
            <a:r>
              <a:rPr lang="zh-CN" altLang="en-US"/>
              <a:t>构造损失函数？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7E65EA-C137-4C16-855F-12179DEC4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训练集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zh-CN" altLang="en-US" dirty="0"/>
                  <a:t>中有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个训练样本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中参数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的某一具体取值</a:t>
                </a:r>
                <a:endParaRPr lang="en-US" altLang="zh-CN" dirty="0"/>
              </a:p>
              <a:p>
                <a:r>
                  <a:rPr lang="zh-CN" altLang="en-US" dirty="0"/>
                  <a:t>总体的损失 </a:t>
                </a:r>
                <a:r>
                  <a:rPr lang="en-US" altLang="zh-CN" dirty="0"/>
                  <a:t>= </a:t>
                </a:r>
                <a:r>
                  <a:rPr lang="zh-CN" altLang="en-US" dirty="0"/>
                  <a:t>单个样本上的损失和（或者平均值）</a:t>
                </a:r>
                <a:endParaRPr lang="en-US" altLang="zh-CN" dirty="0"/>
              </a:p>
              <a:p>
                <a:pPr lvl="1"/>
                <a:r>
                  <a:rPr lang="zh-CN" altLang="en-US" b="0" dirty="0"/>
                  <a:t>总体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损失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单个样本</a:t>
                </a:r>
                <a:r>
                  <a:rPr lang="en-US" altLang="zh-CN" dirty="0"/>
                  <a:t>0-1</a:t>
                </a:r>
                <a:r>
                  <a:rPr lang="zh-CN" altLang="en-US" dirty="0"/>
                  <a:t>损失：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注意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或者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的预测与真实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标签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dirty="0"/>
                  <a:t>不一致</a:t>
                </a:r>
                <a:endParaRPr lang="en-US" altLang="zh-CN" b="1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7E65EA-C137-4C16-855F-12179DEC4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856516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34833-E750-4706-9DBE-BFCCEC36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如何构造损失函数？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FAD7A4-5AFE-44B4-A200-2F3741029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600" dirty="0"/>
                  <a:t>总体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损失：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1600" dirty="0"/>
              </a:p>
              <a:p>
                <a:r>
                  <a:rPr lang="zh-CN" altLang="en-US" sz="1600" dirty="0"/>
                  <a:t>单个样本</a:t>
                </a:r>
                <a:r>
                  <a:rPr lang="en-US" altLang="zh-CN" sz="1600" dirty="0"/>
                  <a:t>0-1</a:t>
                </a:r>
                <a:r>
                  <a:rPr lang="zh-CN" altLang="en-US" sz="1600" dirty="0"/>
                  <a:t>损失：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/>
              </a:p>
              <a:p>
                <a:r>
                  <a:rPr lang="zh-CN" altLang="en-US" sz="1600" dirty="0"/>
                  <a:t>但是，上述损失函数不是凸函数不可导，难以优化</a:t>
                </a:r>
                <a:endParaRPr lang="en-US" altLang="zh-CN" sz="1600" dirty="0"/>
              </a:p>
              <a:p>
                <a:pPr lvl="1"/>
                <a:r>
                  <a:rPr lang="zh-CN" altLang="en-US" sz="1400" dirty="0"/>
                  <a:t>转而优化上述</a:t>
                </a:r>
                <a:r>
                  <a:rPr lang="en-US" altLang="zh-CN" sz="1400" dirty="0"/>
                  <a:t>0-1</a:t>
                </a:r>
                <a:r>
                  <a:rPr lang="zh-CN" altLang="en-US" sz="1400" dirty="0"/>
                  <a:t>损失的平滑、凸的“上界”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FAD7A4-5AFE-44B4-A200-2F3741029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8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ECC6A80-36F1-45EB-973A-552A91442DE4}"/>
              </a:ext>
            </a:extLst>
          </p:cNvPr>
          <p:cNvGrpSpPr/>
          <p:nvPr/>
        </p:nvGrpSpPr>
        <p:grpSpPr>
          <a:xfrm>
            <a:off x="131341" y="2419905"/>
            <a:ext cx="3475925" cy="2318493"/>
            <a:chOff x="5832999" y="3873683"/>
            <a:chExt cx="3513633" cy="2182785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B89FA26-5C8F-4A05-9925-B654EB04C3EA}"/>
                </a:ext>
              </a:extLst>
            </p:cNvPr>
            <p:cNvCxnSpPr/>
            <p:nvPr/>
          </p:nvCxnSpPr>
          <p:spPr>
            <a:xfrm flipV="1">
              <a:off x="5832999" y="5764505"/>
              <a:ext cx="3240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201F902-689C-41B4-98F0-7EAA81220B88}"/>
                </a:ext>
              </a:extLst>
            </p:cNvPr>
            <p:cNvCxnSpPr/>
            <p:nvPr/>
          </p:nvCxnSpPr>
          <p:spPr>
            <a:xfrm flipV="1">
              <a:off x="7309412" y="3934414"/>
              <a:ext cx="0" cy="19442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0AF8BB08-E19D-44B4-9232-53E470EBD843}"/>
                    </a:ext>
                  </a:extLst>
                </p:cNvPr>
                <p:cNvSpPr/>
                <p:nvPr/>
              </p:nvSpPr>
              <p:spPr>
                <a:xfrm>
                  <a:off x="8524145" y="5819828"/>
                  <a:ext cx="822487" cy="236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4145" y="5819828"/>
                  <a:ext cx="822487" cy="23664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8C29C86-8F05-43C0-837A-9680A76E569E}"/>
                </a:ext>
              </a:extLst>
            </p:cNvPr>
            <p:cNvSpPr/>
            <p:nvPr/>
          </p:nvSpPr>
          <p:spPr>
            <a:xfrm>
              <a:off x="7275366" y="3873683"/>
              <a:ext cx="803506" cy="492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单个样本损失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730D168-C75D-447C-8E34-09B9A8BE9555}"/>
                    </a:ext>
                  </a:extLst>
                </p:cNvPr>
                <p:cNvSpPr/>
                <p:nvPr/>
              </p:nvSpPr>
              <p:spPr>
                <a:xfrm>
                  <a:off x="7020499" y="5730133"/>
                  <a:ext cx="326686" cy="236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499" y="5730133"/>
                  <a:ext cx="326686" cy="2366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636CD95-F80A-4D2E-A4C4-4F505C4C9C16}"/>
                </a:ext>
              </a:extLst>
            </p:cNvPr>
            <p:cNvCxnSpPr/>
            <p:nvPr/>
          </p:nvCxnSpPr>
          <p:spPr>
            <a:xfrm flipH="1" flipV="1">
              <a:off x="8264787" y="5760370"/>
              <a:ext cx="0" cy="691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2C368FD-1ADB-4416-AB64-55CFD1C19B4B}"/>
              </a:ext>
            </a:extLst>
          </p:cNvPr>
          <p:cNvCxnSpPr>
            <a:cxnSpLocks/>
          </p:cNvCxnSpPr>
          <p:nvPr/>
        </p:nvCxnSpPr>
        <p:spPr>
          <a:xfrm>
            <a:off x="93046" y="3653543"/>
            <a:ext cx="15131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60B5CCE-2062-4B88-B532-D51FF96B217B}"/>
              </a:ext>
            </a:extLst>
          </p:cNvPr>
          <p:cNvCxnSpPr/>
          <p:nvPr/>
        </p:nvCxnSpPr>
        <p:spPr>
          <a:xfrm flipV="1">
            <a:off x="1591909" y="4390586"/>
            <a:ext cx="13019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6DEDE68-3D6C-4DB7-B0F0-AC656AAE3A05}"/>
              </a:ext>
            </a:extLst>
          </p:cNvPr>
          <p:cNvSpPr/>
          <p:nvPr/>
        </p:nvSpPr>
        <p:spPr>
          <a:xfrm>
            <a:off x="1584092" y="349727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DD5452F-3F08-418C-8C4D-D9F6EE1020E6}"/>
              </a:ext>
            </a:extLst>
          </p:cNvPr>
          <p:cNvGrpSpPr/>
          <p:nvPr/>
        </p:nvGrpSpPr>
        <p:grpSpPr>
          <a:xfrm>
            <a:off x="5324318" y="2433339"/>
            <a:ext cx="3475925" cy="2318493"/>
            <a:chOff x="5832999" y="3873683"/>
            <a:chExt cx="3513633" cy="2182785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471DC59-C56B-43A9-BDE9-7106C96DCCC6}"/>
                </a:ext>
              </a:extLst>
            </p:cNvPr>
            <p:cNvCxnSpPr/>
            <p:nvPr/>
          </p:nvCxnSpPr>
          <p:spPr>
            <a:xfrm flipV="1">
              <a:off x="5832999" y="5764505"/>
              <a:ext cx="3240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5FBE860E-9BB1-4806-AA79-30E4192D537A}"/>
                </a:ext>
              </a:extLst>
            </p:cNvPr>
            <p:cNvCxnSpPr/>
            <p:nvPr/>
          </p:nvCxnSpPr>
          <p:spPr>
            <a:xfrm flipV="1">
              <a:off x="7309412" y="3934414"/>
              <a:ext cx="0" cy="19442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CDE3223F-FA3D-4C6E-9B38-AB5BD27269D1}"/>
                    </a:ext>
                  </a:extLst>
                </p:cNvPr>
                <p:cNvSpPr/>
                <p:nvPr/>
              </p:nvSpPr>
              <p:spPr>
                <a:xfrm>
                  <a:off x="8524145" y="5819828"/>
                  <a:ext cx="822487" cy="236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4145" y="5819828"/>
                  <a:ext cx="822487" cy="23664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88176D1-46CC-49D3-9D22-8539A8A87297}"/>
                </a:ext>
              </a:extLst>
            </p:cNvPr>
            <p:cNvSpPr/>
            <p:nvPr/>
          </p:nvSpPr>
          <p:spPr>
            <a:xfrm>
              <a:off x="7275366" y="3873683"/>
              <a:ext cx="876639" cy="492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单个样本损失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D58BE45-324D-4B27-A6BE-9DECF65A8A2C}"/>
                    </a:ext>
                  </a:extLst>
                </p:cNvPr>
                <p:cNvSpPr/>
                <p:nvPr/>
              </p:nvSpPr>
              <p:spPr>
                <a:xfrm>
                  <a:off x="7020499" y="5730133"/>
                  <a:ext cx="326686" cy="236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499" y="5730133"/>
                  <a:ext cx="326686" cy="2366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EFABD1B-CF70-4B71-9EC1-D6FDC0437395}"/>
                </a:ext>
              </a:extLst>
            </p:cNvPr>
            <p:cNvCxnSpPr/>
            <p:nvPr/>
          </p:nvCxnSpPr>
          <p:spPr>
            <a:xfrm flipH="1" flipV="1">
              <a:off x="8264787" y="5760370"/>
              <a:ext cx="0" cy="6919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0F88EE2-4447-459B-A55E-2A140C24A74B}"/>
              </a:ext>
            </a:extLst>
          </p:cNvPr>
          <p:cNvCxnSpPr>
            <a:cxnSpLocks/>
          </p:cNvCxnSpPr>
          <p:nvPr/>
        </p:nvCxnSpPr>
        <p:spPr>
          <a:xfrm flipH="1" flipV="1">
            <a:off x="5681112" y="2567432"/>
            <a:ext cx="1861142" cy="18682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983824-BFE5-4D44-8B7E-61DAC2935AE0}"/>
              </a:ext>
            </a:extLst>
          </p:cNvPr>
          <p:cNvCxnSpPr>
            <a:cxnSpLocks/>
          </p:cNvCxnSpPr>
          <p:nvPr/>
        </p:nvCxnSpPr>
        <p:spPr>
          <a:xfrm>
            <a:off x="5273892" y="3656125"/>
            <a:ext cx="15131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2F3BB47-E176-49F0-91F1-669319B72343}"/>
              </a:ext>
            </a:extLst>
          </p:cNvPr>
          <p:cNvCxnSpPr/>
          <p:nvPr/>
        </p:nvCxnSpPr>
        <p:spPr>
          <a:xfrm flipV="1">
            <a:off x="6772755" y="4418332"/>
            <a:ext cx="13019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D751811-DE60-4D01-A8B5-0CA143A32EA3}"/>
              </a:ext>
            </a:extLst>
          </p:cNvPr>
          <p:cNvSpPr/>
          <p:nvPr/>
        </p:nvSpPr>
        <p:spPr>
          <a:xfrm>
            <a:off x="6764938" y="349985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DD717AE-5F50-4A1F-9BDE-37D7EE500D7B}"/>
              </a:ext>
            </a:extLst>
          </p:cNvPr>
          <p:cNvCxnSpPr>
            <a:cxnSpLocks/>
          </p:cNvCxnSpPr>
          <p:nvPr/>
        </p:nvCxnSpPr>
        <p:spPr>
          <a:xfrm flipH="1" flipV="1">
            <a:off x="7515180" y="4402432"/>
            <a:ext cx="1014723" cy="2843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74C042D-0634-48FF-9A6B-B4F42BC39B40}"/>
                  </a:ext>
                </a:extLst>
              </p:cNvPr>
              <p:cNvSpPr/>
              <p:nvPr/>
            </p:nvSpPr>
            <p:spPr>
              <a:xfrm>
                <a:off x="-86866" y="3236802"/>
                <a:ext cx="1898192" cy="469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5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74C042D-0634-48FF-9A6B-B4F42BC39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866" y="3236802"/>
                <a:ext cx="1898192" cy="469937"/>
              </a:xfrm>
              <a:prstGeom prst="rect">
                <a:avLst/>
              </a:prstGeom>
              <a:blipFill>
                <a:blip r:embed="rId5"/>
                <a:stretch>
                  <a:fillRect t="-170130" b="-240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E279C37-D899-4322-B341-0E0BF70EB394}"/>
                  </a:ext>
                </a:extLst>
              </p:cNvPr>
              <p:cNvSpPr/>
              <p:nvPr/>
            </p:nvSpPr>
            <p:spPr>
              <a:xfrm>
                <a:off x="6273083" y="1832681"/>
                <a:ext cx="1059136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E279C37-D899-4322-B341-0E0BF70EB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083" y="1832681"/>
                <a:ext cx="1059136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0466C7D-BBF4-4A7E-A5B0-90FA4F0E56FE}"/>
                  </a:ext>
                </a:extLst>
              </p:cNvPr>
              <p:cNvSpPr/>
              <p:nvPr/>
            </p:nvSpPr>
            <p:spPr>
              <a:xfrm>
                <a:off x="4286656" y="2854295"/>
                <a:ext cx="19321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0,1−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6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600" dirty="0"/>
                  <a:t> </a:t>
                </a: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0466C7D-BBF4-4A7E-A5B0-90FA4F0E5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56" y="2854295"/>
                <a:ext cx="1932132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D6396E09-DB74-4625-AE32-9189EF2037B6}"/>
              </a:ext>
            </a:extLst>
          </p:cNvPr>
          <p:cNvSpPr/>
          <p:nvPr/>
        </p:nvSpPr>
        <p:spPr>
          <a:xfrm>
            <a:off x="6251944" y="1786270"/>
            <a:ext cx="2238154" cy="2615609"/>
          </a:xfrm>
          <a:custGeom>
            <a:avLst/>
            <a:gdLst>
              <a:gd name="connsiteX0" fmla="*/ 0 w 2238154"/>
              <a:gd name="connsiteY0" fmla="*/ 0 h 2615609"/>
              <a:gd name="connsiteX1" fmla="*/ 132907 w 2238154"/>
              <a:gd name="connsiteY1" fmla="*/ 691116 h 2615609"/>
              <a:gd name="connsiteX2" fmla="*/ 281763 w 2238154"/>
              <a:gd name="connsiteY2" fmla="*/ 1238693 h 2615609"/>
              <a:gd name="connsiteX3" fmla="*/ 414670 w 2238154"/>
              <a:gd name="connsiteY3" fmla="*/ 1637414 h 2615609"/>
              <a:gd name="connsiteX4" fmla="*/ 531628 w 2238154"/>
              <a:gd name="connsiteY4" fmla="*/ 1850065 h 2615609"/>
              <a:gd name="connsiteX5" fmla="*/ 675168 w 2238154"/>
              <a:gd name="connsiteY5" fmla="*/ 2004237 h 2615609"/>
              <a:gd name="connsiteX6" fmla="*/ 877186 w 2238154"/>
              <a:gd name="connsiteY6" fmla="*/ 2174358 h 2615609"/>
              <a:gd name="connsiteX7" fmla="*/ 1275907 w 2238154"/>
              <a:gd name="connsiteY7" fmla="*/ 2429539 h 2615609"/>
              <a:gd name="connsiteX8" fmla="*/ 1759689 w 2238154"/>
              <a:gd name="connsiteY8" fmla="*/ 2573079 h 2615609"/>
              <a:gd name="connsiteX9" fmla="*/ 2238154 w 2238154"/>
              <a:gd name="connsiteY9" fmla="*/ 2615609 h 26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8154" h="2615609">
                <a:moveTo>
                  <a:pt x="0" y="0"/>
                </a:moveTo>
                <a:cubicBezTo>
                  <a:pt x="42973" y="242333"/>
                  <a:pt x="85947" y="484667"/>
                  <a:pt x="132907" y="691116"/>
                </a:cubicBezTo>
                <a:cubicBezTo>
                  <a:pt x="179868" y="897565"/>
                  <a:pt x="234803" y="1080977"/>
                  <a:pt x="281763" y="1238693"/>
                </a:cubicBezTo>
                <a:cubicBezTo>
                  <a:pt x="328724" y="1396409"/>
                  <a:pt x="373026" y="1535519"/>
                  <a:pt x="414670" y="1637414"/>
                </a:cubicBezTo>
                <a:cubicBezTo>
                  <a:pt x="456314" y="1739309"/>
                  <a:pt x="488212" y="1788928"/>
                  <a:pt x="531628" y="1850065"/>
                </a:cubicBezTo>
                <a:cubicBezTo>
                  <a:pt x="575044" y="1911202"/>
                  <a:pt x="617575" y="1950188"/>
                  <a:pt x="675168" y="2004237"/>
                </a:cubicBezTo>
                <a:cubicBezTo>
                  <a:pt x="732761" y="2058286"/>
                  <a:pt x="777063" y="2103474"/>
                  <a:pt x="877186" y="2174358"/>
                </a:cubicBezTo>
                <a:cubicBezTo>
                  <a:pt x="977309" y="2245242"/>
                  <a:pt x="1128823" y="2363085"/>
                  <a:pt x="1275907" y="2429539"/>
                </a:cubicBezTo>
                <a:cubicBezTo>
                  <a:pt x="1422991" y="2495993"/>
                  <a:pt x="1599315" y="2542067"/>
                  <a:pt x="1759689" y="2573079"/>
                </a:cubicBezTo>
                <a:cubicBezTo>
                  <a:pt x="1920064" y="2604091"/>
                  <a:pt x="2079109" y="2609850"/>
                  <a:pt x="2238154" y="2615609"/>
                </a:cubicBez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366318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7251E-65F5-4828-B3C4-CA5D5C7E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9D1B94-F46F-4F7A-96B3-8C9E43AC7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5295014" cy="39370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机器学习算法可以归结为最优化损失函数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常选用的优化算法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梯度下降（</a:t>
                </a:r>
                <a:r>
                  <a:rPr lang="en-US" altLang="zh-CN" dirty="0"/>
                  <a:t>Gradient Descent, GD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随机梯度下降（</a:t>
                </a:r>
                <a:r>
                  <a:rPr lang="en-US" altLang="zh-CN" dirty="0"/>
                  <a:t>Stochastic Gradient Descent, SGD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…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…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选择不同的损失函数和不同的优化算法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/>
                  <a:t>不同的机器学习算法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9D1B94-F46F-4F7A-96B3-8C9E43AC7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5295014" cy="3937000"/>
              </a:xfrm>
              <a:blipFill>
                <a:blip r:embed="rId2"/>
                <a:stretch>
                  <a:fillRect l="-806" b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损失的方向">
            <a:extLst>
              <a:ext uri="{FF2B5EF4-FFF2-40B4-BE49-F238E27FC236}">
                <a16:creationId xmlns:a16="http://schemas.microsoft.com/office/drawing/2014/main" id="{E46C7322-BCC7-4040-AD3B-E9D2B0760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70" y="1664338"/>
            <a:ext cx="3402419" cy="18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48543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3BF50-C38E-49BA-83F0-EC5C0385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机器学习是人工智能的核心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295A1-514C-4985-8C62-AF86BB9E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维基百科中对机器学习的定义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一种经常引用的英文定义：</a:t>
            </a:r>
            <a:r>
              <a:rPr lang="en-US" altLang="zh-CN" dirty="0"/>
              <a:t>A computer program is said to learn from </a:t>
            </a:r>
            <a:r>
              <a:rPr lang="en-US" altLang="zh-CN" b="1" dirty="0"/>
              <a:t>experience E </a:t>
            </a:r>
            <a:r>
              <a:rPr lang="en-US" altLang="zh-CN" dirty="0"/>
              <a:t>with respect to some class of </a:t>
            </a:r>
            <a:r>
              <a:rPr lang="en-US" altLang="zh-CN" b="1" dirty="0"/>
              <a:t>tasks T</a:t>
            </a:r>
            <a:r>
              <a:rPr lang="en-US" altLang="zh-CN" dirty="0"/>
              <a:t> and performance </a:t>
            </a:r>
            <a:r>
              <a:rPr lang="en-US" altLang="zh-CN" b="1" dirty="0"/>
              <a:t>measure P</a:t>
            </a:r>
            <a:r>
              <a:rPr lang="en-US" altLang="zh-CN" dirty="0"/>
              <a:t>, if its performance at tasks in T, as measured by P, improves with experience 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6D93C9-EF36-4F82-90D1-EB63D9D65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" y="1275012"/>
            <a:ext cx="8922312" cy="15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95743"/>
      </p:ext>
    </p:extLst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0DE75-BF86-48F5-BAAC-2B528002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构建分类器的流程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E7452B-5E94-4F14-B750-ACF82DD66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010464"/>
              </p:ext>
            </p:extLst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0" name="Picture 4" descr="对勾设计图__传统文化_文化艺术_设计图库_昵图网nipic.com">
            <a:extLst>
              <a:ext uri="{FF2B5EF4-FFF2-40B4-BE49-F238E27FC236}">
                <a16:creationId xmlns:a16="http://schemas.microsoft.com/office/drawing/2014/main" id="{8EE0BDDF-E104-4798-ACB7-AD7D6579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82" y="3443681"/>
            <a:ext cx="593347" cy="5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对勾设计图__传统文化_文化艺术_设计图库_昵图网nipic.com">
            <a:extLst>
              <a:ext uri="{FF2B5EF4-FFF2-40B4-BE49-F238E27FC236}">
                <a16:creationId xmlns:a16="http://schemas.microsoft.com/office/drawing/2014/main" id="{4975FC62-71A4-47B1-B55A-64A34742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24" y="3443681"/>
            <a:ext cx="593347" cy="5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703982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EBAD9-4DA5-4C4C-8117-221C63B9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模型测试的目标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23786-E28A-4D65-A4F4-8CC7BDF3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评测一个模型在实际应用环境的性能</a:t>
            </a:r>
            <a:endParaRPr lang="en-US" altLang="zh-CN" dirty="0"/>
          </a:p>
          <a:p>
            <a:pPr lvl="1"/>
            <a:r>
              <a:rPr lang="zh-CN" altLang="en-US" dirty="0"/>
              <a:t>评估不同机器学习模型、不同参数设置的优劣</a:t>
            </a:r>
            <a:endParaRPr lang="en-US" altLang="zh-CN" dirty="0"/>
          </a:p>
          <a:p>
            <a:pPr lvl="1"/>
            <a:r>
              <a:rPr lang="zh-CN" altLang="en-US" dirty="0"/>
              <a:t>在线应用模型前对预测精度进行估计</a:t>
            </a:r>
            <a:endParaRPr lang="en-US" altLang="zh-CN" dirty="0"/>
          </a:p>
          <a:p>
            <a:r>
              <a:rPr lang="zh-CN" altLang="en-US" dirty="0"/>
              <a:t>评测方式</a:t>
            </a:r>
            <a:endParaRPr lang="en-US" altLang="zh-CN" dirty="0"/>
          </a:p>
          <a:p>
            <a:pPr lvl="1"/>
            <a:r>
              <a:rPr lang="zh-CN" altLang="en-US" dirty="0"/>
              <a:t>在线评测：将模型上线，让真正的用户使用并搜集数据进行评测</a:t>
            </a:r>
            <a:endParaRPr lang="en-US" altLang="zh-CN" dirty="0"/>
          </a:p>
          <a:p>
            <a:pPr lvl="2"/>
            <a:r>
              <a:rPr lang="zh-CN" altLang="en-US" dirty="0"/>
              <a:t>如：</a:t>
            </a:r>
            <a:r>
              <a:rPr lang="en-US" altLang="zh-CN" dirty="0"/>
              <a:t>A/B testing </a:t>
            </a:r>
          </a:p>
          <a:p>
            <a:pPr lvl="2"/>
            <a:r>
              <a:rPr lang="zh-CN" altLang="en-US" dirty="0"/>
              <a:t>代价高，数据不能复用</a:t>
            </a:r>
            <a:endParaRPr lang="en-US" altLang="zh-CN" dirty="0"/>
          </a:p>
          <a:p>
            <a:pPr lvl="2"/>
            <a:r>
              <a:rPr lang="zh-CN" altLang="en-US" dirty="0"/>
              <a:t>工业界产品上线前的最后一步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离线评测：利用提前标注好的数据（测试集合）进行评测</a:t>
            </a:r>
            <a:endParaRPr lang="en-US" altLang="zh-CN" dirty="0"/>
          </a:p>
          <a:p>
            <a:pPr lvl="2"/>
            <a:r>
              <a:rPr lang="zh-CN" altLang="en-US" dirty="0"/>
              <a:t>可以计算不同的评价指标</a:t>
            </a:r>
            <a:endParaRPr lang="en-US" altLang="zh-CN" dirty="0"/>
          </a:p>
          <a:p>
            <a:pPr lvl="2"/>
            <a:r>
              <a:rPr lang="zh-CN" altLang="en-US" dirty="0"/>
              <a:t>数据可以重复使用，同时对多种不同的模型进行评价</a:t>
            </a:r>
            <a:endParaRPr lang="en-US" altLang="zh-CN" dirty="0"/>
          </a:p>
          <a:p>
            <a:pPr lvl="2"/>
            <a:r>
              <a:rPr lang="zh-CN" altLang="en-US" dirty="0"/>
              <a:t>机器学习研究常用的评测方式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693970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10F99-C7D8-41D7-9663-C1955B61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二值分类问题的评价指标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4FD475-2E22-4166-9E7F-89B7A4359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048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离线评价</a:t>
                </a:r>
                <a:endParaRPr lang="en-US" altLang="zh-CN" sz="1800" dirty="0"/>
              </a:p>
              <a:p>
                <a:pPr lvl="1"/>
                <a:r>
                  <a:rPr lang="zh-CN" altLang="en-US" sz="1600" dirty="0"/>
                  <a:t>给定一个</a:t>
                </a:r>
                <a:r>
                  <a:rPr lang="zh-CN" altLang="en-US" sz="1600" b="1" dirty="0"/>
                  <a:t>测试集合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1600" dirty="0"/>
              </a:p>
              <a:p>
                <a:pPr lvl="1"/>
                <a:r>
                  <a:rPr lang="zh-CN" altLang="en-US" sz="1600" dirty="0"/>
                  <a:t>给定一个待测试的模型</a:t>
                </a:r>
                <a14:m>
                  <m:oMath xmlns:m="http://schemas.openxmlformats.org/officeDocument/2006/math">
                    <m:r>
                      <a:rPr lang="en-US" altLang="zh-CN" sz="1600" b="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altLang="zh-CN" sz="1600" b="1" dirty="0"/>
              </a:p>
              <a:p>
                <a:pPr lvl="1"/>
                <a:r>
                  <a:rPr lang="zh-CN" altLang="en-US" sz="1600" dirty="0"/>
                  <a:t>对比人工标签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和对应的预测值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dirty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4FD475-2E22-4166-9E7F-89B7A4359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04850"/>
                <a:ext cx="8229600" cy="3937000"/>
              </a:xfrm>
              <a:blipFill>
                <a:blip r:embed="rId2"/>
                <a:stretch>
                  <a:fillRect l="-444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AA28C25-921B-48A5-8A98-4FDA9F56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5326"/>
              </p:ext>
            </p:extLst>
          </p:nvPr>
        </p:nvGraphicFramePr>
        <p:xfrm>
          <a:off x="5603717" y="2418699"/>
          <a:ext cx="33492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TP (true positive)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FN (false negative)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FP (false positive)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TN (true negative)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B527A6D7-EB5F-46B7-9039-493C67697C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184833"/>
                  </p:ext>
                </p:extLst>
              </p:nvPr>
            </p:nvGraphicFramePr>
            <p:xfrm>
              <a:off x="845288" y="2105039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标注标签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B527A6D7-EB5F-46B7-9039-493C67697C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184833"/>
                  </p:ext>
                </p:extLst>
              </p:nvPr>
            </p:nvGraphicFramePr>
            <p:xfrm>
              <a:off x="845288" y="2105039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14" t="-11268" r="-1429" b="-6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E1A868CE-3321-4C21-B450-ABB0719DB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5966360"/>
                  </p:ext>
                </p:extLst>
              </p:nvPr>
            </p:nvGraphicFramePr>
            <p:xfrm>
              <a:off x="2842437" y="2105039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预测标签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sgn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400" b="1" i="1" u="none" strike="noStrike" dirty="0" smtClean="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)) </m:t>
                              </m:r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E1A868CE-3321-4C21-B450-ABB0719DB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5966360"/>
                  </p:ext>
                </p:extLst>
              </p:nvPr>
            </p:nvGraphicFramePr>
            <p:xfrm>
              <a:off x="2842437" y="2105039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11268" r="-1070" b="-6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箭头: 左右 6">
            <a:extLst>
              <a:ext uri="{FF2B5EF4-FFF2-40B4-BE49-F238E27FC236}">
                <a16:creationId xmlns:a16="http://schemas.microsoft.com/office/drawing/2014/main" id="{AF9CE36E-3C89-40CE-8F6B-9E9409F8E4FF}"/>
              </a:ext>
            </a:extLst>
          </p:cNvPr>
          <p:cNvSpPr/>
          <p:nvPr/>
        </p:nvSpPr>
        <p:spPr>
          <a:xfrm>
            <a:off x="1727791" y="3327991"/>
            <a:ext cx="1114646" cy="4997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7C311E-EE0B-4DF2-BBF9-0FB2CF1F8499}"/>
              </a:ext>
            </a:extLst>
          </p:cNvPr>
          <p:cNvSpPr txBox="1"/>
          <p:nvPr/>
        </p:nvSpPr>
        <p:spPr>
          <a:xfrm>
            <a:off x="1956749" y="3094074"/>
            <a:ext cx="7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2976617-6562-4F83-AAEA-CD8078DEBC3C}"/>
              </a:ext>
            </a:extLst>
          </p:cNvPr>
          <p:cNvSpPr/>
          <p:nvPr/>
        </p:nvSpPr>
        <p:spPr>
          <a:xfrm>
            <a:off x="4159100" y="3463406"/>
            <a:ext cx="1274137" cy="364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F99FDB-DB27-4D34-8108-1610ADA02BE7}"/>
              </a:ext>
            </a:extLst>
          </p:cNvPr>
          <p:cNvSpPr txBox="1"/>
          <p:nvPr/>
        </p:nvSpPr>
        <p:spPr>
          <a:xfrm>
            <a:off x="6723498" y="4462558"/>
            <a:ext cx="150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混淆矩阵</a:t>
            </a:r>
          </a:p>
        </p:txBody>
      </p:sp>
    </p:spTree>
    <p:extLst>
      <p:ext uri="{BB962C8B-B14F-4D97-AF65-F5344CB8AC3E}">
        <p14:creationId xmlns:p14="http://schemas.microsoft.com/office/powerpoint/2010/main" val="1143161462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5AA0A-2103-4AD9-9E00-40781797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基于混淆矩阵的评价指标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D9A89C-225F-45FE-A931-D62DD25AA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233" y="819150"/>
                <a:ext cx="8447567" cy="3937000"/>
              </a:xfrm>
            </p:spPr>
            <p:txBody>
              <a:bodyPr/>
              <a:lstStyle/>
              <a:p>
                <a:r>
                  <a:rPr lang="zh-CN" altLang="en-US" dirty="0"/>
                  <a:t>最容易想到的指标：预测正确率</a:t>
                </a:r>
                <a:r>
                  <a:rPr lang="en-US" altLang="zh-CN" dirty="0"/>
                  <a:t>Accuracy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总样本数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CD9A89C-225F-45FE-A931-D62DD25AA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233" y="819150"/>
                <a:ext cx="8447567" cy="3937000"/>
              </a:xfrm>
              <a:blipFill>
                <a:blip r:embed="rId2"/>
                <a:stretch>
                  <a:fillRect l="-649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28B598-D27D-4D88-8879-E5F7E63C0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377913"/>
              </p:ext>
            </p:extLst>
          </p:nvPr>
        </p:nvGraphicFramePr>
        <p:xfrm>
          <a:off x="5794745" y="765336"/>
          <a:ext cx="33492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TP (true positive)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FN (false negative)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FP (false positive)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TN (true negative)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C9FCBBE-B9F7-42C2-8526-12B55376A3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26448"/>
                  </p:ext>
                </p:extLst>
              </p:nvPr>
            </p:nvGraphicFramePr>
            <p:xfrm>
              <a:off x="845288" y="2105039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标注标签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C9FCBBE-B9F7-42C2-8526-12B55376A3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26448"/>
                  </p:ext>
                </p:extLst>
              </p:nvPr>
            </p:nvGraphicFramePr>
            <p:xfrm>
              <a:off x="845288" y="2105039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14" t="-11268" r="-1429" b="-6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80F97D9-F8C0-469C-B8D5-D20616A7D2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096612"/>
                  </p:ext>
                </p:extLst>
              </p:nvPr>
            </p:nvGraphicFramePr>
            <p:xfrm>
              <a:off x="2842437" y="2105039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预测标签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sgn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400" b="1" i="1" u="none" strike="noStrike" dirty="0" smtClean="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)) </m:t>
                              </m:r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80F97D9-F8C0-469C-B8D5-D20616A7D2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4096612"/>
                  </p:ext>
                </p:extLst>
              </p:nvPr>
            </p:nvGraphicFramePr>
            <p:xfrm>
              <a:off x="2842437" y="2105039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11268" r="-1070" b="-60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箭头: 左右 6">
            <a:extLst>
              <a:ext uri="{FF2B5EF4-FFF2-40B4-BE49-F238E27FC236}">
                <a16:creationId xmlns:a16="http://schemas.microsoft.com/office/drawing/2014/main" id="{EAA8B882-0102-48FB-8D71-FE9F0A8EB5F7}"/>
              </a:ext>
            </a:extLst>
          </p:cNvPr>
          <p:cNvSpPr/>
          <p:nvPr/>
        </p:nvSpPr>
        <p:spPr>
          <a:xfrm>
            <a:off x="1727791" y="3327991"/>
            <a:ext cx="1114646" cy="4997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5607CE-AFC1-49FB-A114-E1EBD89B9767}"/>
              </a:ext>
            </a:extLst>
          </p:cNvPr>
          <p:cNvSpPr txBox="1"/>
          <p:nvPr/>
        </p:nvSpPr>
        <p:spPr>
          <a:xfrm>
            <a:off x="1956749" y="3094074"/>
            <a:ext cx="7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7753BB8-A6FF-49C5-BF3E-B6A20E1910D5}"/>
                  </a:ext>
                </a:extLst>
              </p:cNvPr>
              <p:cNvSpPr/>
              <p:nvPr/>
            </p:nvSpPr>
            <p:spPr>
              <a:xfrm>
                <a:off x="4069174" y="4105669"/>
                <a:ext cx="3719175" cy="704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0.7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7753BB8-A6FF-49C5-BF3E-B6A20E191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74" y="4105669"/>
                <a:ext cx="3719175" cy="704295"/>
              </a:xfrm>
              <a:prstGeom prst="rect">
                <a:avLst/>
              </a:prstGeom>
              <a:blipFill>
                <a:blip r:embed="rId5"/>
                <a:stretch>
                  <a:fillRect l="-3443" b="-1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922942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35EB0-94AD-4A62-B01C-AF5ABDF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</a:t>
            </a:r>
            <a:r>
              <a:rPr lang="zh-CN" altLang="en-US" dirty="0"/>
              <a:t>潜在的问题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43E94D8-E396-42B9-9995-33E3F4BDA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35512"/>
              </p:ext>
            </p:extLst>
          </p:nvPr>
        </p:nvGraphicFramePr>
        <p:xfrm>
          <a:off x="859996" y="898978"/>
          <a:ext cx="3685003" cy="140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990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AC672B0-1992-4A6D-B4A3-47AAE820F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85234"/>
              </p:ext>
            </p:extLst>
          </p:nvPr>
        </p:nvGraphicFramePr>
        <p:xfrm>
          <a:off x="859996" y="2640086"/>
          <a:ext cx="3769607" cy="140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490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AA00D57-7859-4FD6-8AE3-5242A18E2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59937"/>
              </p:ext>
            </p:extLst>
          </p:nvPr>
        </p:nvGraphicFramePr>
        <p:xfrm>
          <a:off x="4604413" y="1531718"/>
          <a:ext cx="576064" cy="76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990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F1CE49-1043-4FD9-A445-105BD646DF43}"/>
                  </a:ext>
                </a:extLst>
              </p:cNvPr>
              <p:cNvSpPr/>
              <p:nvPr/>
            </p:nvSpPr>
            <p:spPr>
              <a:xfrm>
                <a:off x="5497985" y="1467629"/>
                <a:ext cx="3240360" cy="485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Accuracy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990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0+10+0+990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=0.99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F1CE49-1043-4FD9-A445-105BD646D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85" y="1467629"/>
                <a:ext cx="3240360" cy="485774"/>
              </a:xfrm>
              <a:prstGeom prst="rect">
                <a:avLst/>
              </a:prstGeom>
              <a:blipFill>
                <a:blip r:embed="rId2"/>
                <a:stretch>
                  <a:fillRect l="-377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593EA5F-4F0E-4296-8713-BF6B91DD2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57025"/>
              </p:ext>
            </p:extLst>
          </p:nvPr>
        </p:nvGraphicFramePr>
        <p:xfrm>
          <a:off x="4676420" y="3288158"/>
          <a:ext cx="576064" cy="76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495</a:t>
                      </a:r>
                      <a:endParaRPr lang="zh-CN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505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A98FE1-BA5E-4999-9783-45D0AAA1B2E2}"/>
                  </a:ext>
                </a:extLst>
              </p:cNvPr>
              <p:cNvSpPr/>
              <p:nvPr/>
            </p:nvSpPr>
            <p:spPr>
              <a:xfrm>
                <a:off x="5613504" y="3288158"/>
                <a:ext cx="3240360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Accuracy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490+500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490+5+5+500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=0.99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A98FE1-BA5E-4999-9783-45D0AAA1B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04" y="3288158"/>
                <a:ext cx="3240360" cy="489686"/>
              </a:xfrm>
              <a:prstGeom prst="rect">
                <a:avLst/>
              </a:prstGeom>
              <a:blipFill>
                <a:blip r:embed="rId3"/>
                <a:stretch>
                  <a:fillRect l="-377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4F8BA81-7E19-4FC8-B63B-410967793413}"/>
              </a:ext>
            </a:extLst>
          </p:cNvPr>
          <p:cNvSpPr txBox="1"/>
          <p:nvPr/>
        </p:nvSpPr>
        <p:spPr>
          <a:xfrm flipH="1">
            <a:off x="668608" y="435204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提问：两个模型的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相等（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0.99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），它们真实的性能也是一样的吗？</a:t>
            </a:r>
          </a:p>
        </p:txBody>
      </p:sp>
    </p:spTree>
    <p:extLst>
      <p:ext uri="{BB962C8B-B14F-4D97-AF65-F5344CB8AC3E}">
        <p14:creationId xmlns:p14="http://schemas.microsoft.com/office/powerpoint/2010/main" val="1256555557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35EB0-94AD-4A62-B01C-AF5ABDF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Accuracy</a:t>
            </a:r>
            <a:r>
              <a:rPr lang="zh-CN" altLang="en-US" dirty="0"/>
              <a:t>潜在的问题</a:t>
            </a:r>
            <a:r>
              <a:rPr lang="en-US" altLang="zh-CN" dirty="0"/>
              <a:t>——</a:t>
            </a:r>
            <a:r>
              <a:rPr lang="zh-CN" altLang="en-US" dirty="0"/>
              <a:t>正负样本不平衡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43E94D8-E396-42B9-9995-33E3F4BDAC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9996" y="898978"/>
          <a:ext cx="3685003" cy="140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990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AC672B0-1992-4A6D-B4A3-47AAE820F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81429"/>
              </p:ext>
            </p:extLst>
          </p:nvPr>
        </p:nvGraphicFramePr>
        <p:xfrm>
          <a:off x="859996" y="3341835"/>
          <a:ext cx="3769607" cy="140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490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AA00D57-7859-4FD6-8AE3-5242A18E2608}"/>
              </a:ext>
            </a:extLst>
          </p:cNvPr>
          <p:cNvGraphicFramePr>
            <a:graphicFrameLocks noGrp="1"/>
          </p:cNvGraphicFramePr>
          <p:nvPr/>
        </p:nvGraphicFramePr>
        <p:xfrm>
          <a:off x="4604413" y="1531718"/>
          <a:ext cx="576064" cy="76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990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F1CE49-1043-4FD9-A445-105BD646DF43}"/>
                  </a:ext>
                </a:extLst>
              </p:cNvPr>
              <p:cNvSpPr/>
              <p:nvPr/>
            </p:nvSpPr>
            <p:spPr>
              <a:xfrm>
                <a:off x="5497985" y="1467629"/>
                <a:ext cx="3240360" cy="485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Accuracy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990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0+10+0+990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=0.99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F1CE49-1043-4FD9-A445-105BD646D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85" y="1467629"/>
                <a:ext cx="3240360" cy="485774"/>
              </a:xfrm>
              <a:prstGeom prst="rect">
                <a:avLst/>
              </a:prstGeom>
              <a:blipFill>
                <a:blip r:embed="rId2"/>
                <a:stretch>
                  <a:fillRect l="-377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593EA5F-4F0E-4296-8713-BF6B91DD2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30294"/>
              </p:ext>
            </p:extLst>
          </p:nvPr>
        </p:nvGraphicFramePr>
        <p:xfrm>
          <a:off x="4676420" y="3989907"/>
          <a:ext cx="576064" cy="76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495</a:t>
                      </a:r>
                      <a:endParaRPr lang="zh-CN" altLang="en-US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505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A98FE1-BA5E-4999-9783-45D0AAA1B2E2}"/>
                  </a:ext>
                </a:extLst>
              </p:cNvPr>
              <p:cNvSpPr/>
              <p:nvPr/>
            </p:nvSpPr>
            <p:spPr>
              <a:xfrm>
                <a:off x="5613504" y="3989907"/>
                <a:ext cx="3240360" cy="489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Accuracy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490+500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490+5+5+500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=0.99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A98FE1-BA5E-4999-9783-45D0AAA1B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04" y="3989907"/>
                <a:ext cx="3240360" cy="489686"/>
              </a:xfrm>
              <a:prstGeom prst="rect">
                <a:avLst/>
              </a:prstGeom>
              <a:blipFill>
                <a:blip r:embed="rId3"/>
                <a:stretch>
                  <a:fillRect l="-37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BD1AFDE-C8CE-4BBF-AF21-E36C0863C2BD}"/>
              </a:ext>
            </a:extLst>
          </p:cNvPr>
          <p:cNvSpPr txBox="1"/>
          <p:nvPr/>
        </p:nvSpPr>
        <p:spPr>
          <a:xfrm flipH="1">
            <a:off x="777645" y="2372022"/>
            <a:ext cx="613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分类器做出了毫无意义的判断：所有输入样本都是负例。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仍然认为分类性能很不错！</a:t>
            </a:r>
          </a:p>
        </p:txBody>
      </p:sp>
    </p:spTree>
    <p:extLst>
      <p:ext uri="{BB962C8B-B14F-4D97-AF65-F5344CB8AC3E}">
        <p14:creationId xmlns:p14="http://schemas.microsoft.com/office/powerpoint/2010/main" val="3038836116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3A69-E687-4211-8CC5-E8F3CFF5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如何避免上述错误？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DE571-967B-4C7F-B869-69C091C25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改用更加合理的评价指标：</a:t>
            </a:r>
            <a:r>
              <a:rPr lang="en-US" altLang="zh-CN" dirty="0"/>
              <a:t>Precision(</a:t>
            </a:r>
            <a:r>
              <a:rPr lang="zh-CN" altLang="en-US" dirty="0"/>
              <a:t>精确率</a:t>
            </a:r>
            <a:r>
              <a:rPr lang="en-US" altLang="zh-CN" dirty="0"/>
              <a:t>)/Recall(</a:t>
            </a:r>
            <a:r>
              <a:rPr lang="zh-CN" altLang="en-US" dirty="0"/>
              <a:t>召回率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更加关注于对正样本的预测</a:t>
            </a:r>
            <a:endParaRPr lang="en-US" altLang="zh-CN" dirty="0"/>
          </a:p>
          <a:p>
            <a:pPr lvl="1"/>
            <a:r>
              <a:rPr lang="zh-CN" altLang="en-US" dirty="0"/>
              <a:t>区分了两类错误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9244FE4-BA27-40CD-AA2E-1756E4A7746C}"/>
                  </a:ext>
                </a:extLst>
              </p:cNvPr>
              <p:cNvSpPr/>
              <p:nvPr/>
            </p:nvSpPr>
            <p:spPr>
              <a:xfrm>
                <a:off x="0" y="2447281"/>
                <a:ext cx="5847907" cy="1427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正确预测的正样本数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预测为正例的样本数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正确预测的正样本数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标注的正样本数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9244FE4-BA27-40CD-AA2E-1756E4A77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7281"/>
                <a:ext cx="5847907" cy="1427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DFFA90-DD0D-4331-A685-9E8D49F7C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73107"/>
              </p:ext>
            </p:extLst>
          </p:nvPr>
        </p:nvGraphicFramePr>
        <p:xfrm>
          <a:off x="5406657" y="2110355"/>
          <a:ext cx="33492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TP (true positive)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FN (false negative)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FP (false positive)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TN (true negative)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971063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4E8C4-5F71-4624-9425-2CC9A2E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Precision/Recall</a:t>
            </a:r>
            <a:r>
              <a:rPr lang="zh-CN" altLang="en-US" dirty="0"/>
              <a:t>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D22E461-FB95-43B8-A078-199FAB5142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248235"/>
                  </p:ext>
                </p:extLst>
              </p:nvPr>
            </p:nvGraphicFramePr>
            <p:xfrm>
              <a:off x="217967" y="1892388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标注标签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D22E461-FB95-43B8-A078-199FAB5142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248235"/>
                  </p:ext>
                </p:extLst>
              </p:nvPr>
            </p:nvGraphicFramePr>
            <p:xfrm>
              <a:off x="217967" y="1892388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14" t="-11268" r="-1429" b="-6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09C0E9E-3E43-4FC2-B631-52B4C355B3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35403"/>
                  </p:ext>
                </p:extLst>
              </p:nvPr>
            </p:nvGraphicFramePr>
            <p:xfrm>
              <a:off x="2215116" y="1892388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预测标签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sgn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400" b="1" i="1" u="none" strike="noStrike" dirty="0" smtClean="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)) </m:t>
                              </m:r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09C0E9E-3E43-4FC2-B631-52B4C355B3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135403"/>
                  </p:ext>
                </p:extLst>
              </p:nvPr>
            </p:nvGraphicFramePr>
            <p:xfrm>
              <a:off x="2215116" y="1892388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5" t="-11268" r="-1070" b="-6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箭头: 左右 5">
            <a:extLst>
              <a:ext uri="{FF2B5EF4-FFF2-40B4-BE49-F238E27FC236}">
                <a16:creationId xmlns:a16="http://schemas.microsoft.com/office/drawing/2014/main" id="{D7F56D44-DFD4-4AFE-9406-64A73A9173FA}"/>
              </a:ext>
            </a:extLst>
          </p:cNvPr>
          <p:cNvSpPr/>
          <p:nvPr/>
        </p:nvSpPr>
        <p:spPr>
          <a:xfrm>
            <a:off x="1100470" y="3115340"/>
            <a:ext cx="1114646" cy="4997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CF7D5C-1766-4D62-80BB-9430BDF42567}"/>
              </a:ext>
            </a:extLst>
          </p:cNvPr>
          <p:cNvSpPr txBox="1"/>
          <p:nvPr/>
        </p:nvSpPr>
        <p:spPr>
          <a:xfrm>
            <a:off x="1329428" y="2881423"/>
            <a:ext cx="7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0767C1-0A50-4BE7-BD22-87E350737A16}"/>
                  </a:ext>
                </a:extLst>
              </p:cNvPr>
              <p:cNvSpPr/>
              <p:nvPr/>
            </p:nvSpPr>
            <p:spPr>
              <a:xfrm>
                <a:off x="0" y="882727"/>
                <a:ext cx="9074887" cy="62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正确预测的正样本数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预测为正例的样本数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Recall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正确预测的正样本数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标注的正样本数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0767C1-0A50-4BE7-BD22-87E350737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2727"/>
                <a:ext cx="9074887" cy="621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56BC88D-8AD6-4016-BC96-52531FB7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06438"/>
              </p:ext>
            </p:extLst>
          </p:nvPr>
        </p:nvGraphicFramePr>
        <p:xfrm>
          <a:off x="4901610" y="1611630"/>
          <a:ext cx="334925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TP =3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FN = 1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FP =2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TN = 4</a:t>
                      </a:r>
                      <a:endParaRPr lang="zh-CN" altLang="en-US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F94CDFF-3D07-4D92-A8E0-87C91D35807F}"/>
                  </a:ext>
                </a:extLst>
              </p:cNvPr>
              <p:cNvSpPr/>
              <p:nvPr/>
            </p:nvSpPr>
            <p:spPr>
              <a:xfrm>
                <a:off x="4811870" y="3755538"/>
                <a:ext cx="2395207" cy="1010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=0.6</m:t>
                    </m:r>
                  </m:oMath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Recall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F94CDFF-3D07-4D92-A8E0-87C91D358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870" y="3755538"/>
                <a:ext cx="2395207" cy="1010469"/>
              </a:xfrm>
              <a:prstGeom prst="rect">
                <a:avLst/>
              </a:prstGeom>
              <a:blipFill>
                <a:blip r:embed="rId5"/>
                <a:stretch>
                  <a:fillRect l="-2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681624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B3A69-E687-4211-8CC5-E8F3CFF5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：</a:t>
            </a:r>
            <a:r>
              <a:rPr lang="en-US" altLang="zh-CN" dirty="0"/>
              <a:t>Precision</a:t>
            </a:r>
            <a:r>
              <a:rPr lang="zh-CN" altLang="en-US" dirty="0"/>
              <a:t>和</a:t>
            </a:r>
            <a:r>
              <a:rPr lang="en-US" altLang="zh-CN" dirty="0"/>
              <a:t>Recall</a:t>
            </a:r>
            <a:r>
              <a:rPr lang="zh-CN" altLang="en-US" dirty="0"/>
              <a:t>的平均数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DE571-967B-4C7F-B869-69C091C25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7563"/>
                <a:ext cx="8229600" cy="3788587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值的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调和平均数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=2×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Precision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Recall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Precision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Recall</m:t>
                        </m:r>
                      </m:den>
                    </m:f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Precision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Recall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类比：以速度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上山，以速度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下山，平均速度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是多少？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上下山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总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里程</m:t>
                        </m:r>
                      </m:num>
                      <m:den>
                        <m:r>
                          <a:rPr lang="zh-CN" alt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上下山总时间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num>
                      <m:den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den>
                        </m:f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平均速度更多取决于较慢的上山速度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更加接近于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中较小的那个数字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DE571-967B-4C7F-B869-69C091C25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7563"/>
                <a:ext cx="8229600" cy="3788587"/>
              </a:xfrm>
              <a:blipFill>
                <a:blip r:embed="rId2"/>
                <a:stretch>
                  <a:fillRect l="-667" t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57270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4E8C4-5F71-4624-9425-2CC9A2E9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值的计算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D22E461-FB95-43B8-A078-199FAB5142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967" y="1892388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标注标签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D22E461-FB95-43B8-A078-199FAB51422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7967" y="1892388"/>
              <a:ext cx="845289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845289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14" t="-11268" r="-1429" b="-6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09C0E9E-3E43-4FC2-B631-52B4C355B3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15116" y="1892388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2079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400" b="1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预测标签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sgn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𝒇</m:t>
                                  </m:r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1400" b="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1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1400" b="1" i="1" u="none" strike="noStrike" dirty="0" smtClean="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)) </m:t>
                              </m:r>
                            </m:oMath>
                          </a14:m>
                          <a:endParaRPr lang="zh-CN" alt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1852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190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309C0E9E-3E43-4FC2-B631-52B4C355B3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15116" y="1892388"/>
              <a:ext cx="1135911" cy="296700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35911">
                      <a:extLst>
                        <a:ext uri="{9D8B030D-6E8A-4147-A177-3AD203B41FA5}">
                          <a16:colId xmlns:a16="http://schemas.microsoft.com/office/drawing/2014/main" val="119567905"/>
                        </a:ext>
                      </a:extLst>
                    </a:gridCol>
                  </a:tblGrid>
                  <a:tr h="4303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5" t="-11268" r="-1070" b="-6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7709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9979625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331329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340195978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C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+1</a:t>
                          </a:r>
                          <a:endParaRPr lang="en-US" altLang="zh-CN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6878462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3793243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8281026"/>
                      </a:ext>
                    </a:extLst>
                  </a:tr>
                  <a:tr h="26413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90314871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901185"/>
                      </a:ext>
                    </a:extLst>
                  </a:tr>
                  <a:tr h="2169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/>
                    </a:tc>
                    <a:extLst>
                      <a:ext uri="{0D108BD9-81ED-4DB2-BD59-A6C34878D82A}">
                        <a16:rowId xmlns:a16="http://schemas.microsoft.com/office/drawing/2014/main" val="2885199943"/>
                      </a:ext>
                    </a:extLst>
                  </a:tr>
                  <a:tr h="2968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4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en-US" altLang="zh-C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3636" marR="3636" marT="3636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37752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箭头: 左右 5">
            <a:extLst>
              <a:ext uri="{FF2B5EF4-FFF2-40B4-BE49-F238E27FC236}">
                <a16:creationId xmlns:a16="http://schemas.microsoft.com/office/drawing/2014/main" id="{D7F56D44-DFD4-4AFE-9406-64A73A9173FA}"/>
              </a:ext>
            </a:extLst>
          </p:cNvPr>
          <p:cNvSpPr/>
          <p:nvPr/>
        </p:nvSpPr>
        <p:spPr>
          <a:xfrm>
            <a:off x="1100470" y="3115340"/>
            <a:ext cx="1114646" cy="4997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CF7D5C-1766-4D62-80BB-9430BDF42567}"/>
              </a:ext>
            </a:extLst>
          </p:cNvPr>
          <p:cNvSpPr txBox="1"/>
          <p:nvPr/>
        </p:nvSpPr>
        <p:spPr>
          <a:xfrm>
            <a:off x="1329428" y="2881423"/>
            <a:ext cx="70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0767C1-0A50-4BE7-BD22-87E350737A16}"/>
                  </a:ext>
                </a:extLst>
              </p:cNvPr>
              <p:cNvSpPr/>
              <p:nvPr/>
            </p:nvSpPr>
            <p:spPr>
              <a:xfrm>
                <a:off x="0" y="882727"/>
                <a:ext cx="9074887" cy="62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正确预测的正样本数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预测为正例的样本数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Recall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正确预测的正样本数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标注的正样本数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0767C1-0A50-4BE7-BD22-87E350737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2727"/>
                <a:ext cx="9074887" cy="621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56BC88D-8AD6-4016-BC96-52531FB7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2378"/>
              </p:ext>
            </p:extLst>
          </p:nvPr>
        </p:nvGraphicFramePr>
        <p:xfrm>
          <a:off x="4901610" y="1477578"/>
          <a:ext cx="3354571" cy="173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7819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预测为负样本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标注为正样本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TP =3</a:t>
                      </a:r>
                      <a:endParaRPr lang="zh-CN" altLang="en-US" sz="1400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FN = 1</a:t>
                      </a:r>
                      <a:endParaRPr lang="zh-CN" altLang="en-US" sz="1400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标注为负样本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FP =2</a:t>
                      </a:r>
                      <a:endParaRPr lang="zh-CN" altLang="en-US" sz="1400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TN = 4</a:t>
                      </a:r>
                      <a:endParaRPr lang="zh-CN" altLang="en-US" sz="1400" i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F94CDFF-3D07-4D92-A8E0-87C91D35807F}"/>
                  </a:ext>
                </a:extLst>
              </p:cNvPr>
              <p:cNvSpPr/>
              <p:nvPr/>
            </p:nvSpPr>
            <p:spPr>
              <a:xfrm>
                <a:off x="4901610" y="3250755"/>
                <a:ext cx="3199915" cy="1541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=0.6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Recall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75</m:t>
                      </m:r>
                    </m:oMath>
                  </m:oMathPara>
                </a14:m>
                <a:endParaRPr lang="en-US" altLang="zh-CN" b="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2×0.6×0.75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0.6+0.75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=0.6667</m:t>
                      </m:r>
                    </m:oMath>
                  </m:oMathPara>
                </a14:m>
                <a:endParaRPr lang="en-US" altLang="zh-CN" b="0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F94CDFF-3D07-4D92-A8E0-87C91D358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610" y="3250755"/>
                <a:ext cx="3199915" cy="1541063"/>
              </a:xfrm>
              <a:prstGeom prst="rect">
                <a:avLst/>
              </a:prstGeom>
              <a:blipFill>
                <a:blip r:embed="rId5"/>
                <a:stretch>
                  <a:fillRect l="-1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151397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4016E-734D-4D3A-B9DE-CF149E52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A97E6-3DEE-4E6F-8A4D-99279B9FA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4850"/>
            <a:ext cx="8229600" cy="3937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研究一类算法，使之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在某些</a:t>
            </a:r>
            <a:r>
              <a:rPr lang="zh-CN" alt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(task)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通过已有的观测</a:t>
            </a:r>
            <a:r>
              <a:rPr lang="zh-CN" alt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)(experience)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提升算法</a:t>
            </a:r>
            <a:r>
              <a:rPr lang="zh-CN" alt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效果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(performance)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机器学习任务举例：网页分类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0E2C6CE-0CF1-449E-ACC0-D271C80F9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20296"/>
              </p:ext>
            </p:extLst>
          </p:nvPr>
        </p:nvGraphicFramePr>
        <p:xfrm>
          <a:off x="6435518" y="2531110"/>
          <a:ext cx="16078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类别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个人主页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公司主页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科研机构主页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新闻网站主页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其它网页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A610F65-A799-45CF-BF91-76281ED35F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88484" y="3775551"/>
            <a:ext cx="3103927" cy="246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6499519-7BA4-476C-80A9-E10FC81FA416}"/>
              </a:ext>
            </a:extLst>
          </p:cNvPr>
          <p:cNvSpPr txBox="1"/>
          <p:nvPr/>
        </p:nvSpPr>
        <p:spPr>
          <a:xfrm>
            <a:off x="5033870" y="3283108"/>
            <a:ext cx="938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EFDACF-AC07-4967-ABEE-1C4A1DC17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" y="3001235"/>
            <a:ext cx="2521773" cy="20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00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0DE75-BF86-48F5-BAAC-2B528002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总结：构建分类器的流程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E7452B-5E94-4F14-B750-ACF82DD66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255444"/>
              </p:ext>
            </p:extLst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0" name="Picture 4" descr="对勾设计图__传统文化_文化艺术_设计图库_昵图网nipic.com">
            <a:extLst>
              <a:ext uri="{FF2B5EF4-FFF2-40B4-BE49-F238E27FC236}">
                <a16:creationId xmlns:a16="http://schemas.microsoft.com/office/drawing/2014/main" id="{8EE0BDDF-E104-4798-ACB7-AD7D6579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82" y="3443681"/>
            <a:ext cx="593347" cy="5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对勾设计图__传统文化_文化艺术_设计图库_昵图网nipic.com">
            <a:extLst>
              <a:ext uri="{FF2B5EF4-FFF2-40B4-BE49-F238E27FC236}">
                <a16:creationId xmlns:a16="http://schemas.microsoft.com/office/drawing/2014/main" id="{4975FC62-71A4-47B1-B55A-64A34742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24" y="3443681"/>
            <a:ext cx="593347" cy="5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对勾设计图__传统文化_文化艺术_设计图库_昵图网nipic.com">
            <a:extLst>
              <a:ext uri="{FF2B5EF4-FFF2-40B4-BE49-F238E27FC236}">
                <a16:creationId xmlns:a16="http://schemas.microsoft.com/office/drawing/2014/main" id="{EB360C08-B0F7-4D25-B384-18D5D4E0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66" y="3443681"/>
            <a:ext cx="593347" cy="5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926939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8A7CD-9F38-4B18-B655-240B978E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19" y="30248"/>
            <a:ext cx="8229600" cy="498872"/>
          </a:xfrm>
        </p:spPr>
        <p:txBody>
          <a:bodyPr/>
          <a:lstStyle/>
          <a:p>
            <a:r>
              <a:rPr lang="zh-CN" altLang="en-US" dirty="0"/>
              <a:t>总结：构建分类器的流程</a:t>
            </a:r>
          </a:p>
        </p:txBody>
      </p:sp>
      <p:grpSp>
        <p:nvGrpSpPr>
          <p:cNvPr id="2048" name="组合 2047">
            <a:extLst>
              <a:ext uri="{FF2B5EF4-FFF2-40B4-BE49-F238E27FC236}">
                <a16:creationId xmlns:a16="http://schemas.microsoft.com/office/drawing/2014/main" id="{67B53E48-15FA-415B-B6F5-F2E9C751C6B0}"/>
              </a:ext>
            </a:extLst>
          </p:cNvPr>
          <p:cNvGrpSpPr/>
          <p:nvPr/>
        </p:nvGrpSpPr>
        <p:grpSpPr>
          <a:xfrm>
            <a:off x="-13693" y="500296"/>
            <a:ext cx="2716182" cy="4591470"/>
            <a:chOff x="-13693" y="500296"/>
            <a:chExt cx="2716182" cy="459147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EDD4BBF-BD9A-426D-848F-0065A41B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6139"/>
              <a:ext cx="1614881" cy="870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0A9BD4E-3A2E-4753-BC4E-ABCAD729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93" y="1852816"/>
              <a:ext cx="1618131" cy="1075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C79DA3-1560-424C-A5B3-EDA7B4D0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93" y="3063769"/>
              <a:ext cx="1621381" cy="1031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823922-9FD9-4B91-823B-D7A38A53F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182307"/>
              <a:ext cx="1621381" cy="9094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1EBE4AE-1DE6-4417-8AE6-3B590DDE5E96}"/>
                </a:ext>
              </a:extLst>
            </p:cNvPr>
            <p:cNvSpPr txBox="1"/>
            <p:nvPr/>
          </p:nvSpPr>
          <p:spPr>
            <a:xfrm>
              <a:off x="1594493" y="10409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科研机构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AE791E9-8095-4BC3-A1C2-772B0A370F71}"/>
                </a:ext>
              </a:extLst>
            </p:cNvPr>
            <p:cNvSpPr txBox="1"/>
            <p:nvPr/>
          </p:nvSpPr>
          <p:spPr>
            <a:xfrm>
              <a:off x="1667433" y="227105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个人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F498ED-589E-4D27-B1B1-7EA82A42BA3C}"/>
                </a:ext>
              </a:extLst>
            </p:cNvPr>
            <p:cNvSpPr txBox="1"/>
            <p:nvPr/>
          </p:nvSpPr>
          <p:spPr>
            <a:xfrm>
              <a:off x="1679779" y="33639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公司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3B3A7A-DEF5-4447-AAEB-CDB948019590}"/>
                </a:ext>
              </a:extLst>
            </p:cNvPr>
            <p:cNvSpPr txBox="1"/>
            <p:nvPr/>
          </p:nvSpPr>
          <p:spPr>
            <a:xfrm>
              <a:off x="1591216" y="450066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科研机构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ECA9608-1C74-4871-B100-DB2A4DFADCD9}"/>
                </a:ext>
              </a:extLst>
            </p:cNvPr>
            <p:cNvSpPr txBox="1"/>
            <p:nvPr/>
          </p:nvSpPr>
          <p:spPr>
            <a:xfrm>
              <a:off x="251770" y="50029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训练样本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B2A2A0-E151-4C88-9901-5119DC28A13C}"/>
                </a:ext>
              </a:extLst>
            </p:cNvPr>
            <p:cNvSpPr txBox="1"/>
            <p:nvPr/>
          </p:nvSpPr>
          <p:spPr>
            <a:xfrm>
              <a:off x="1731455" y="505389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标签</a:t>
              </a:r>
            </a:p>
          </p:txBody>
        </p:sp>
      </p:grpSp>
      <p:grpSp>
        <p:nvGrpSpPr>
          <p:cNvPr id="2051" name="组合 2050">
            <a:extLst>
              <a:ext uri="{FF2B5EF4-FFF2-40B4-BE49-F238E27FC236}">
                <a16:creationId xmlns:a16="http://schemas.microsoft.com/office/drawing/2014/main" id="{1247FACB-6F92-4C66-B9C5-C8DFFEED3162}"/>
              </a:ext>
            </a:extLst>
          </p:cNvPr>
          <p:cNvGrpSpPr/>
          <p:nvPr/>
        </p:nvGrpSpPr>
        <p:grpSpPr>
          <a:xfrm>
            <a:off x="4441725" y="485906"/>
            <a:ext cx="3090617" cy="1692204"/>
            <a:chOff x="4404240" y="607182"/>
            <a:chExt cx="3090617" cy="169220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9CFFE76-DB48-4C27-8C9C-A4C9B995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4001" y="607182"/>
              <a:ext cx="872107" cy="547078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0B996A2-5111-4AE9-81B0-C255569B6D94}"/>
                </a:ext>
              </a:extLst>
            </p:cNvPr>
            <p:cNvSpPr txBox="1"/>
            <p:nvPr/>
          </p:nvSpPr>
          <p:spPr>
            <a:xfrm>
              <a:off x="4404240" y="12697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测试样本</a:t>
              </a:r>
            </a:p>
          </p:txBody>
        </p:sp>
        <p:pic>
          <p:nvPicPr>
            <p:cNvPr id="2050" name="Picture 2" descr="想啥学啥】小白入门网页制作（HTML+CSS） - 知乎">
              <a:extLst>
                <a:ext uri="{FF2B5EF4-FFF2-40B4-BE49-F238E27FC236}">
                  <a16:creationId xmlns:a16="http://schemas.microsoft.com/office/drawing/2014/main" id="{BADA7A0D-6992-4BC6-B02C-21DD79BF4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236" y="1296124"/>
              <a:ext cx="833872" cy="480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网页设计好的网站第一屏怎么设计？-网站建设-摩恩网络">
              <a:extLst>
                <a:ext uri="{FF2B5EF4-FFF2-40B4-BE49-F238E27FC236}">
                  <a16:creationId xmlns:a16="http://schemas.microsoft.com/office/drawing/2014/main" id="{4224BE29-883B-45BF-B0D5-D2AB81747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236" y="1892411"/>
              <a:ext cx="855851" cy="40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7F3349A-9FAD-42B1-AFEF-F12B0C2A4ED8}"/>
                </a:ext>
              </a:extLst>
            </p:cNvPr>
            <p:cNvSpPr txBox="1"/>
            <p:nvPr/>
          </p:nvSpPr>
          <p:spPr>
            <a:xfrm>
              <a:off x="6369228" y="840803"/>
              <a:ext cx="11256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3" name="组合 2052">
            <a:extLst>
              <a:ext uri="{FF2B5EF4-FFF2-40B4-BE49-F238E27FC236}">
                <a16:creationId xmlns:a16="http://schemas.microsoft.com/office/drawing/2014/main" id="{1819DC56-2285-4B68-A5AA-4669EC572C31}"/>
              </a:ext>
            </a:extLst>
          </p:cNvPr>
          <p:cNvGrpSpPr/>
          <p:nvPr/>
        </p:nvGrpSpPr>
        <p:grpSpPr>
          <a:xfrm>
            <a:off x="4754631" y="2194054"/>
            <a:ext cx="1794934" cy="2538376"/>
            <a:chOff x="4754631" y="2181474"/>
            <a:chExt cx="1794934" cy="253837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E02ECA0-12EC-4224-998C-057FA0B07391}"/>
                </a:ext>
              </a:extLst>
            </p:cNvPr>
            <p:cNvSpPr/>
            <p:nvPr/>
          </p:nvSpPr>
          <p:spPr>
            <a:xfrm>
              <a:off x="5313072" y="2475925"/>
              <a:ext cx="1236493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预测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B72D147-F337-4728-A669-37048EB0E917}"/>
                </a:ext>
              </a:extLst>
            </p:cNvPr>
            <p:cNvCxnSpPr>
              <a:cxnSpLocks/>
              <a:stCxn id="43" idx="3"/>
              <a:endCxn id="17" idx="1"/>
            </p:cNvCxnSpPr>
            <p:nvPr/>
          </p:nvCxnSpPr>
          <p:spPr>
            <a:xfrm flipV="1">
              <a:off x="4754631" y="2763957"/>
              <a:ext cx="558441" cy="149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CB76BEA-664D-4B14-867B-117D7F930BA8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5929172" y="2181474"/>
              <a:ext cx="2147" cy="2944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09AE7DE-B7CB-4D57-B5B2-5691CBBB159F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5929173" y="3051989"/>
              <a:ext cx="2146" cy="81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CAB0C63-6ED3-4D89-B6E7-D818D73F41AF}"/>
                </a:ext>
              </a:extLst>
            </p:cNvPr>
            <p:cNvSpPr txBox="1"/>
            <p:nvPr/>
          </p:nvSpPr>
          <p:spPr>
            <a:xfrm>
              <a:off x="5377346" y="3888853"/>
              <a:ext cx="11256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预测标签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" name="组合 2048">
            <a:extLst>
              <a:ext uri="{FF2B5EF4-FFF2-40B4-BE49-F238E27FC236}">
                <a16:creationId xmlns:a16="http://schemas.microsoft.com/office/drawing/2014/main" id="{8BFD842E-ABFB-4017-8B08-9F710FF79B8A}"/>
              </a:ext>
            </a:extLst>
          </p:cNvPr>
          <p:cNvGrpSpPr/>
          <p:nvPr/>
        </p:nvGrpSpPr>
        <p:grpSpPr>
          <a:xfrm>
            <a:off x="2644683" y="846139"/>
            <a:ext cx="2109948" cy="3910419"/>
            <a:chOff x="2644683" y="846139"/>
            <a:chExt cx="2109948" cy="391041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37D1CDA-882D-4E0B-8466-7CE70D98AB2E}"/>
                </a:ext>
              </a:extLst>
            </p:cNvPr>
            <p:cNvSpPr/>
            <p:nvPr/>
          </p:nvSpPr>
          <p:spPr>
            <a:xfrm>
              <a:off x="3227093" y="2487705"/>
              <a:ext cx="94913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/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学习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921705F-66BC-4C1A-A3B9-D3942D6340C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176231" y="2775737"/>
              <a:ext cx="266320" cy="9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8C96F2D9-6CAC-41EE-BC90-377AC94DCCFA}"/>
                </a:ext>
              </a:extLst>
            </p:cNvPr>
            <p:cNvSpPr/>
            <p:nvPr/>
          </p:nvSpPr>
          <p:spPr>
            <a:xfrm>
              <a:off x="2644683" y="846139"/>
              <a:ext cx="339750" cy="391041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746C048-EE26-43F4-87A9-62CC5A0B6D3E}"/>
                </a:ext>
              </a:extLst>
            </p:cNvPr>
            <p:cNvCxnSpPr/>
            <p:nvPr/>
          </p:nvCxnSpPr>
          <p:spPr>
            <a:xfrm>
              <a:off x="2941871" y="2797501"/>
              <a:ext cx="285873" cy="121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B8F76DF-2E6A-4331-AA8C-38C00C9F90F7}"/>
                </a:ext>
              </a:extLst>
            </p:cNvPr>
            <p:cNvSpPr/>
            <p:nvPr/>
          </p:nvSpPr>
          <p:spPr>
            <a:xfrm>
              <a:off x="4441725" y="2455716"/>
              <a:ext cx="3129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</a:t>
              </a:r>
              <a:endParaRPr lang="zh-CN" altLang="en-US" sz="3600" dirty="0"/>
            </a:p>
          </p:txBody>
        </p:sp>
      </p:grpSp>
      <p:grpSp>
        <p:nvGrpSpPr>
          <p:cNvPr id="2054" name="组合 2053">
            <a:extLst>
              <a:ext uri="{FF2B5EF4-FFF2-40B4-BE49-F238E27FC236}">
                <a16:creationId xmlns:a16="http://schemas.microsoft.com/office/drawing/2014/main" id="{3E7A9678-6CCE-40CF-8632-D7725F4EAC1D}"/>
              </a:ext>
            </a:extLst>
          </p:cNvPr>
          <p:cNvGrpSpPr/>
          <p:nvPr/>
        </p:nvGrpSpPr>
        <p:grpSpPr>
          <a:xfrm>
            <a:off x="6502975" y="1381247"/>
            <a:ext cx="2624258" cy="2935685"/>
            <a:chOff x="6502975" y="1381247"/>
            <a:chExt cx="2624258" cy="293568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6430963-225C-4978-AEB5-D78BD1868686}"/>
                </a:ext>
              </a:extLst>
            </p:cNvPr>
            <p:cNvSpPr/>
            <p:nvPr/>
          </p:nvSpPr>
          <p:spPr>
            <a:xfrm>
              <a:off x="7643745" y="2483387"/>
              <a:ext cx="44364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评价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DE469184-79BB-4008-A06C-4D613C991467}"/>
                </a:ext>
              </a:extLst>
            </p:cNvPr>
            <p:cNvCxnSpPr>
              <a:cxnSpLocks/>
              <a:stCxn id="41" idx="3"/>
              <a:endCxn id="50" idx="0"/>
            </p:cNvCxnSpPr>
            <p:nvPr/>
          </p:nvCxnSpPr>
          <p:spPr>
            <a:xfrm>
              <a:off x="7532342" y="1381247"/>
              <a:ext cx="333227" cy="11021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3638E6F-4FDD-49A7-BE05-891619FAE65A}"/>
                </a:ext>
              </a:extLst>
            </p:cNvPr>
            <p:cNvCxnSpPr>
              <a:cxnSpLocks/>
              <a:stCxn id="46" idx="3"/>
              <a:endCxn id="50" idx="2"/>
            </p:cNvCxnSpPr>
            <p:nvPr/>
          </p:nvCxnSpPr>
          <p:spPr>
            <a:xfrm flipV="1">
              <a:off x="6502975" y="3059451"/>
              <a:ext cx="1362594" cy="12574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1FC8CCD-BD48-425D-A40F-9F5A2AEF1677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8087393" y="2771419"/>
              <a:ext cx="343554" cy="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1FEE468-5483-4A87-A2B9-3360D4515D96}"/>
                </a:ext>
              </a:extLst>
            </p:cNvPr>
            <p:cNvSpPr/>
            <p:nvPr/>
          </p:nvSpPr>
          <p:spPr>
            <a:xfrm>
              <a:off x="8376499" y="2483387"/>
              <a:ext cx="7507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分类效果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E3038F4-4224-4B28-BE60-AED164B7CC62}"/>
              </a:ext>
            </a:extLst>
          </p:cNvPr>
          <p:cNvGrpSpPr/>
          <p:nvPr/>
        </p:nvGrpSpPr>
        <p:grpSpPr>
          <a:xfrm>
            <a:off x="1638313" y="1021055"/>
            <a:ext cx="5846766" cy="1115964"/>
            <a:chOff x="1164264" y="143539"/>
            <a:chExt cx="5846766" cy="111596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04D5D06-CA29-49F8-9951-23B42EF4AE8A}"/>
                </a:ext>
              </a:extLst>
            </p:cNvPr>
            <p:cNvSpPr/>
            <p:nvPr/>
          </p:nvSpPr>
          <p:spPr>
            <a:xfrm>
              <a:off x="1164264" y="143539"/>
              <a:ext cx="1008000" cy="1008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1</a:t>
              </a:r>
              <a:endParaRPr lang="zh-CN" altLang="en-US" sz="48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2A9387B-4295-46DC-ACFC-97D6FF3E782C}"/>
                </a:ext>
              </a:extLst>
            </p:cNvPr>
            <p:cNvSpPr/>
            <p:nvPr/>
          </p:nvSpPr>
          <p:spPr>
            <a:xfrm>
              <a:off x="6003030" y="251503"/>
              <a:ext cx="1008000" cy="1008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1</a:t>
              </a:r>
              <a:endParaRPr lang="zh-CN" altLang="en-US" sz="4800" dirty="0"/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4B481E07-8288-41E9-90FE-9416E1D38E33}"/>
              </a:ext>
            </a:extLst>
          </p:cNvPr>
          <p:cNvSpPr/>
          <p:nvPr/>
        </p:nvSpPr>
        <p:spPr>
          <a:xfrm>
            <a:off x="3229357" y="2287462"/>
            <a:ext cx="1008000" cy="100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2</a:t>
            </a:r>
            <a:endParaRPr lang="zh-CN" altLang="en-US" sz="48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FBBC791-0758-4D45-BF00-1B94EBF0CD46}"/>
              </a:ext>
            </a:extLst>
          </p:cNvPr>
          <p:cNvGrpSpPr/>
          <p:nvPr/>
        </p:nvGrpSpPr>
        <p:grpSpPr>
          <a:xfrm>
            <a:off x="5432585" y="2363867"/>
            <a:ext cx="2924395" cy="1127520"/>
            <a:chOff x="5432585" y="2363867"/>
            <a:chExt cx="2924395" cy="112752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AC2005F-50E0-4B33-AC2D-7AA5E82AF1D2}"/>
                </a:ext>
              </a:extLst>
            </p:cNvPr>
            <p:cNvSpPr/>
            <p:nvPr/>
          </p:nvSpPr>
          <p:spPr>
            <a:xfrm>
              <a:off x="7348980" y="2483387"/>
              <a:ext cx="1008000" cy="1008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3</a:t>
              </a:r>
              <a:endParaRPr lang="zh-CN" altLang="en-US" sz="4800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5AE9000-AF09-4585-BFFD-2A66A4714248}"/>
                </a:ext>
              </a:extLst>
            </p:cNvPr>
            <p:cNvSpPr/>
            <p:nvPr/>
          </p:nvSpPr>
          <p:spPr>
            <a:xfrm>
              <a:off x="5432585" y="2363867"/>
              <a:ext cx="1008000" cy="1008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3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9624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503FFC9-2DF3-4892-84DB-A2609D419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926C2-4EA3-463E-AE0F-3EFA9868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机器学习应用举例</a:t>
            </a:r>
            <a:r>
              <a:rPr lang="en-US" altLang="zh-CN" dirty="0"/>
              <a:t>——</a:t>
            </a:r>
            <a:r>
              <a:rPr lang="zh-CN" altLang="en-US" dirty="0"/>
              <a:t>手写字符识别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B9F554-51E0-4310-94BC-F014A07DA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输入：每一个图像表示为</a:t>
                </a:r>
                <a:r>
                  <a:rPr lang="en-US" altLang="zh-CN" dirty="0"/>
                  <a:t>28*28</a:t>
                </a:r>
                <a:r>
                  <a:rPr lang="zh-CN" altLang="en-US" dirty="0"/>
                  <a:t>维的向量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学习一个分类器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0,1,2,3,4,5,6,7,8,9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B9F554-51E0-4310-94BC-F014A07DA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713F44D-2E65-4E1C-AAF7-18AA86A66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0" t="25799" r="18775" b="27344"/>
          <a:stretch/>
        </p:blipFill>
        <p:spPr>
          <a:xfrm>
            <a:off x="1702965" y="819150"/>
            <a:ext cx="4639112" cy="22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1433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BF979-BB78-401F-A5B8-63E59F5E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机器学习应用举例</a:t>
            </a:r>
            <a:r>
              <a:rPr lang="en-US" altLang="zh-CN" dirty="0"/>
              <a:t>——</a:t>
            </a:r>
            <a:r>
              <a:rPr lang="zh-CN" altLang="en-US" dirty="0"/>
              <a:t>手写字符识别（续）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8A2B92-1CD4-4CD6-A760-977A6F567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3695351" cy="3937000"/>
              </a:xfrm>
            </p:spPr>
            <p:txBody>
              <a:bodyPr/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搜集大量的“训练”数据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（图像，标签）对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训练（学习）分类器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来了新的图像，应用分类器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，得到预测的标签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8A2B92-1CD4-4CD6-A760-977A6F567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3695351" cy="3937000"/>
              </a:xfrm>
              <a:blipFill>
                <a:blip r:embed="rId2"/>
                <a:stretch>
                  <a:fillRect l="-1485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828B6DA-18E3-4569-A2C8-780572D92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0" t="30945" r="35302" b="14535"/>
          <a:stretch/>
        </p:blipFill>
        <p:spPr>
          <a:xfrm>
            <a:off x="4152551" y="851972"/>
            <a:ext cx="4991449" cy="33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5014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9E11B-A813-45AF-BAF8-1961E1A3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机器学习应用举例</a:t>
            </a:r>
            <a:r>
              <a:rPr lang="en-US" altLang="zh-CN" dirty="0"/>
              <a:t>——</a:t>
            </a:r>
            <a:r>
              <a:rPr lang="zh-CN" altLang="en-US" dirty="0"/>
              <a:t>人脸识别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37FCF7-5774-4A2F-81D7-A34FE0236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347046" cy="3937000"/>
              </a:xfrm>
            </p:spPr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输入：每一个窗口的图像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学习一个分类器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无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人脸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正面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人脸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侧面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人脸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37FCF7-5774-4A2F-81D7-A34FE0236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347046" cy="3937000"/>
              </a:xfrm>
              <a:blipFill>
                <a:blip r:embed="rId2"/>
                <a:stretch>
                  <a:fillRect l="-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D7FE7A7-A677-4F46-B843-1D21258F5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6" t="21633" r="10091" b="38233"/>
          <a:stretch/>
        </p:blipFill>
        <p:spPr>
          <a:xfrm>
            <a:off x="696287" y="819150"/>
            <a:ext cx="7424257" cy="23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8026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FC73E-E716-40C6-98E1-02916E0E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机器学习应用举例</a:t>
            </a:r>
            <a:r>
              <a:rPr lang="en-US" altLang="zh-CN" dirty="0"/>
              <a:t>——</a:t>
            </a:r>
            <a:r>
              <a:rPr lang="zh-CN" altLang="en-US" dirty="0"/>
              <a:t>人脸识别（续）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A7DA51-C136-4D7D-9279-89369B6C3F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3624044" cy="3937000"/>
              </a:xfrm>
            </p:spPr>
            <p:txBody>
              <a:bodyPr/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搜集大量的“训练”数据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（窗口图像，标签）对</a:t>
                </a:r>
                <a:endParaRPr lang="en-US" altLang="zh-CN" dirty="0"/>
              </a:p>
              <a:p>
                <a:r>
                  <a:rPr lang="en-US" altLang="zh-CN" dirty="0"/>
                  <a:t>2. </a:t>
                </a:r>
                <a:r>
                  <a:rPr lang="zh-CN" altLang="en-US" dirty="0"/>
                  <a:t>训练（学习）分类器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:r>
                  <a:rPr lang="zh-CN" altLang="en-US" dirty="0"/>
                  <a:t>来了新的图像，应用分类器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，得到预测的标签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A7DA51-C136-4D7D-9279-89369B6C3F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3624044" cy="3937000"/>
              </a:xfrm>
              <a:blipFill>
                <a:blip r:embed="rId2"/>
                <a:stretch>
                  <a:fillRect l="-1515" t="-774" r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CAC1AE9-49A3-4A83-8C46-57BE8D313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95" t="27015" r="7265" b="4662"/>
          <a:stretch/>
        </p:blipFill>
        <p:spPr>
          <a:xfrm>
            <a:off x="4572000" y="849793"/>
            <a:ext cx="3837964" cy="37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15383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F5B9C-819C-4252-B58B-F6B924B1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机器学习应用举例</a:t>
            </a:r>
            <a:r>
              <a:rPr lang="en-US" altLang="zh-CN" dirty="0"/>
              <a:t>——</a:t>
            </a:r>
            <a:r>
              <a:rPr lang="zh-CN" altLang="en-US" dirty="0"/>
              <a:t>垃圾信息分类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513A4-5C7A-47BA-82FB-C6741CDC7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58C149-FF7B-4168-8CF9-6FC6C2CF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9" t="36788" r="18487" b="35806"/>
          <a:stretch/>
        </p:blipFill>
        <p:spPr>
          <a:xfrm>
            <a:off x="666924" y="1107347"/>
            <a:ext cx="7206144" cy="1895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17569A5-7B65-465D-9D6C-BC02E44E04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819150"/>
                <a:ext cx="8347046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输入：每一个邮件，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一个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向量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学习一个分类器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正常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邮件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垃圾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邮件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E17569A5-7B65-465D-9D6C-BC02E44E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19150"/>
                <a:ext cx="8347046" cy="3937000"/>
              </a:xfrm>
              <a:prstGeom prst="rect">
                <a:avLst/>
              </a:prstGeom>
              <a:blipFill>
                <a:blip r:embed="rId3"/>
                <a:stretch>
                  <a:fillRect l="-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99405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23827</TotalTime>
  <Words>4587</Words>
  <Application>Microsoft Office PowerPoint</Application>
  <PresentationFormat>全屏显示(16:9)</PresentationFormat>
  <Paragraphs>728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FangSong</vt:lpstr>
      <vt:lpstr>方正超粗黑简体</vt:lpstr>
      <vt:lpstr>方正兰亭细黑_GBK</vt:lpstr>
      <vt:lpstr>黑体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机器学习是人工智能的核心</vt:lpstr>
      <vt:lpstr>机器学习的定义</vt:lpstr>
      <vt:lpstr>机器学习应用举例——手写字符识别</vt:lpstr>
      <vt:lpstr>机器学习应用举例——手写字符识别（续）</vt:lpstr>
      <vt:lpstr>机器学习应用举例——人脸识别</vt:lpstr>
      <vt:lpstr>机器学习应用举例——人脸识别（续）</vt:lpstr>
      <vt:lpstr>机器学习应用举例——垃圾信息分类</vt:lpstr>
      <vt:lpstr>机器学习应用举例——垃圾信息分类（续）</vt:lpstr>
      <vt:lpstr>更多机器学习应用案例</vt:lpstr>
      <vt:lpstr>机器学习：无监督学习问题</vt:lpstr>
      <vt:lpstr>机器学习：监督学习问题</vt:lpstr>
      <vt:lpstr>监督学习中的分类问题</vt:lpstr>
      <vt:lpstr>PowerPoint 演示文稿</vt:lpstr>
      <vt:lpstr>回忆之前的流程</vt:lpstr>
      <vt:lpstr>一个典型的分类器学习流程</vt:lpstr>
      <vt:lpstr>构建分类器的流程</vt:lpstr>
      <vt:lpstr>数据准备——数据标注</vt:lpstr>
      <vt:lpstr>数据分割</vt:lpstr>
      <vt:lpstr>数据分割（续）</vt:lpstr>
      <vt:lpstr>特征抽取</vt:lpstr>
      <vt:lpstr>常用的特征举例</vt:lpstr>
      <vt:lpstr>常用的特征举例</vt:lpstr>
      <vt:lpstr>构建分类器的流程</vt:lpstr>
      <vt:lpstr>机器学习模型训练</vt:lpstr>
      <vt:lpstr>如何构造损失函数？</vt:lpstr>
      <vt:lpstr>如何构造损失函数？</vt:lpstr>
      <vt:lpstr>优化损失函数</vt:lpstr>
      <vt:lpstr>构建分类器的流程</vt:lpstr>
      <vt:lpstr>模型测试的目标</vt:lpstr>
      <vt:lpstr>二值分类问题的评价指标</vt:lpstr>
      <vt:lpstr>基于混淆矩阵的评价指标</vt:lpstr>
      <vt:lpstr>Accuracy潜在的问题</vt:lpstr>
      <vt:lpstr>Accuracy潜在的问题——正负样本不平衡</vt:lpstr>
      <vt:lpstr>如何避免上述错误？</vt:lpstr>
      <vt:lpstr>Precision/Recall的计算</vt:lpstr>
      <vt:lpstr>F1：Precision和Recall的平均数</vt:lpstr>
      <vt:lpstr>F1值的计算</vt:lpstr>
      <vt:lpstr>总结：构建分类器的流程</vt:lpstr>
      <vt:lpstr>总结：构建分类器的流程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686</cp:revision>
  <dcterms:created xsi:type="dcterms:W3CDTF">2015-01-23T04:02:45Z</dcterms:created>
  <dcterms:modified xsi:type="dcterms:W3CDTF">2021-04-25T01:25:08Z</dcterms:modified>
  <cp:category/>
  <cp:contentStatus>12sc.taobao.com</cp:contentStatus>
</cp:coreProperties>
</file>